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73" r:id="rId3"/>
    <p:sldId id="257" r:id="rId4"/>
    <p:sldId id="264" r:id="rId5"/>
    <p:sldId id="266" r:id="rId6"/>
    <p:sldId id="265" r:id="rId7"/>
    <p:sldId id="261" r:id="rId8"/>
    <p:sldId id="259" r:id="rId9"/>
    <p:sldId id="260" r:id="rId10"/>
    <p:sldId id="262" r:id="rId11"/>
    <p:sldId id="275" r:id="rId12"/>
    <p:sldId id="267" r:id="rId13"/>
    <p:sldId id="276" r:id="rId14"/>
    <p:sldId id="268" r:id="rId15"/>
    <p:sldId id="269" r:id="rId16"/>
    <p:sldId id="279" r:id="rId17"/>
    <p:sldId id="280" r:id="rId18"/>
    <p:sldId id="277" r:id="rId19"/>
    <p:sldId id="281" r:id="rId20"/>
    <p:sldId id="278" r:id="rId21"/>
    <p:sldId id="282" r:id="rId22"/>
    <p:sldId id="272"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90" autoAdjust="0"/>
    <p:restoredTop sz="94660"/>
  </p:normalViewPr>
  <p:slideViewPr>
    <p:cSldViewPr snapToGrid="0">
      <p:cViewPr varScale="1">
        <p:scale>
          <a:sx n="116" d="100"/>
          <a:sy n="116" d="100"/>
        </p:scale>
        <p:origin x="39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3/25/2019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069848" y="1298448"/>
            <a:ext cx="7315200" cy="1736852"/>
          </a:xfrm>
        </p:spPr>
        <p:txBody>
          <a:bodyPr/>
          <a:lstStyle/>
          <a:p>
            <a:pPr algn="ctr"/>
            <a:r>
              <a:rPr lang="es-MX" dirty="0"/>
              <a:t>PET SITTING</a:t>
            </a:r>
          </a:p>
        </p:txBody>
      </p:sp>
      <p:sp>
        <p:nvSpPr>
          <p:cNvPr id="3" name="Subtítulo 2"/>
          <p:cNvSpPr>
            <a:spLocks noGrp="1"/>
          </p:cNvSpPr>
          <p:nvPr>
            <p:ph type="subTitle" idx="1"/>
          </p:nvPr>
        </p:nvSpPr>
        <p:spPr>
          <a:xfrm>
            <a:off x="1100015" y="3810000"/>
            <a:ext cx="7315200" cy="1774646"/>
          </a:xfrm>
        </p:spPr>
        <p:txBody>
          <a:bodyPr>
            <a:normAutofit/>
          </a:bodyPr>
          <a:lstStyle/>
          <a:p>
            <a:pPr algn="r"/>
            <a:r>
              <a:rPr lang="es-MX" dirty="0"/>
              <a:t>Antonio Alonso Pérez</a:t>
            </a:r>
          </a:p>
          <a:p>
            <a:pPr algn="r"/>
            <a:r>
              <a:rPr lang="es-MX" dirty="0"/>
              <a:t>Lizet Jiménez Rodríguez</a:t>
            </a:r>
          </a:p>
          <a:p>
            <a:pPr algn="r"/>
            <a:r>
              <a:rPr lang="es-MX" dirty="0"/>
              <a:t>Kay Larios Soto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01200" y="2516822"/>
            <a:ext cx="2313940" cy="2029778"/>
          </a:xfrm>
          <a:prstGeom prst="rect">
            <a:avLst/>
          </a:prstGeom>
          <a:noFill/>
          <a:ln>
            <a:noFill/>
          </a:ln>
        </p:spPr>
      </p:pic>
    </p:spTree>
    <p:extLst>
      <p:ext uri="{BB962C8B-B14F-4D97-AF65-F5344CB8AC3E}">
        <p14:creationId xmlns:p14="http://schemas.microsoft.com/office/powerpoint/2010/main" val="818323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Primer Sprint </a:t>
            </a:r>
            <a:r>
              <a:rPr lang="es-MX" sz="2400" dirty="0"/>
              <a:t>(Diseño del prototipo)</a:t>
            </a:r>
          </a:p>
        </p:txBody>
      </p:sp>
      <p:pic>
        <p:nvPicPr>
          <p:cNvPr id="4" name="Marcador de contenido 3">
            <a:extLst>
              <a:ext uri="{FF2B5EF4-FFF2-40B4-BE49-F238E27FC236}">
                <a16:creationId xmlns:a16="http://schemas.microsoft.com/office/drawing/2014/main" id="{8516D402-5A9F-4833-97F9-AB7954101268}"/>
              </a:ext>
            </a:extLst>
          </p:cNvPr>
          <p:cNvPicPr>
            <a:picLocks noGrp="1" noChangeAspect="1"/>
          </p:cNvPicPr>
          <p:nvPr>
            <p:ph idx="1"/>
          </p:nvPr>
        </p:nvPicPr>
        <p:blipFill>
          <a:blip r:embed="rId2"/>
          <a:stretch>
            <a:fillRect/>
          </a:stretch>
        </p:blipFill>
        <p:spPr>
          <a:xfrm>
            <a:off x="3870674" y="1423798"/>
            <a:ext cx="3557535" cy="4010404"/>
          </a:xfrm>
          <a:prstGeom prst="rect">
            <a:avLst/>
          </a:prstGeom>
        </p:spPr>
      </p:pic>
      <p:pic>
        <p:nvPicPr>
          <p:cNvPr id="5" name="Imagen 4">
            <a:extLst>
              <a:ext uri="{FF2B5EF4-FFF2-40B4-BE49-F238E27FC236}">
                <a16:creationId xmlns:a16="http://schemas.microsoft.com/office/drawing/2014/main" id="{553A86C8-D18D-47D3-A16A-39A22456939B}"/>
              </a:ext>
            </a:extLst>
          </p:cNvPr>
          <p:cNvPicPr>
            <a:picLocks noChangeAspect="1"/>
          </p:cNvPicPr>
          <p:nvPr/>
        </p:nvPicPr>
        <p:blipFill>
          <a:blip r:embed="rId3"/>
          <a:stretch>
            <a:fillRect/>
          </a:stretch>
        </p:blipFill>
        <p:spPr>
          <a:xfrm>
            <a:off x="7910087" y="1423798"/>
            <a:ext cx="2869979" cy="4010404"/>
          </a:xfrm>
          <a:prstGeom prst="rect">
            <a:avLst/>
          </a:prstGeom>
        </p:spPr>
      </p:pic>
    </p:spTree>
    <p:extLst>
      <p:ext uri="{BB962C8B-B14F-4D97-AF65-F5344CB8AC3E}">
        <p14:creationId xmlns:p14="http://schemas.microsoft.com/office/powerpoint/2010/main" val="409669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F08C5F-BDE2-4DD3-A1FD-A3FEFEBE632F}"/>
              </a:ext>
            </a:extLst>
          </p:cNvPr>
          <p:cNvSpPr>
            <a:spLocks noGrp="1"/>
          </p:cNvSpPr>
          <p:nvPr>
            <p:ph type="title"/>
          </p:nvPr>
        </p:nvSpPr>
        <p:spPr/>
        <p:txBody>
          <a:bodyPr/>
          <a:lstStyle/>
          <a:p>
            <a:r>
              <a:rPr lang="es-MX" dirty="0"/>
              <a:t>Primer Sprint (Diseño de la BD)</a:t>
            </a:r>
            <a:endParaRPr lang="es-ES" dirty="0"/>
          </a:p>
        </p:txBody>
      </p:sp>
      <p:grpSp>
        <p:nvGrpSpPr>
          <p:cNvPr id="4" name="Grupo 3">
            <a:extLst>
              <a:ext uri="{FF2B5EF4-FFF2-40B4-BE49-F238E27FC236}">
                <a16:creationId xmlns:a16="http://schemas.microsoft.com/office/drawing/2014/main" id="{2A9B4129-FF23-4457-A495-117ED34E4A20}"/>
              </a:ext>
            </a:extLst>
          </p:cNvPr>
          <p:cNvGrpSpPr/>
          <p:nvPr/>
        </p:nvGrpSpPr>
        <p:grpSpPr>
          <a:xfrm>
            <a:off x="3657601" y="815546"/>
            <a:ext cx="8040130" cy="5016843"/>
            <a:chOff x="0" y="0"/>
            <a:chExt cx="8275955" cy="4622800"/>
          </a:xfrm>
        </p:grpSpPr>
        <p:sp>
          <p:nvSpPr>
            <p:cNvPr id="5" name="Cuadro de texto 6">
              <a:extLst>
                <a:ext uri="{FF2B5EF4-FFF2-40B4-BE49-F238E27FC236}">
                  <a16:creationId xmlns:a16="http://schemas.microsoft.com/office/drawing/2014/main" id="{2318EE97-A439-4620-9C01-91CFABB8BCD4}"/>
                </a:ext>
              </a:extLst>
            </p:cNvPr>
            <p:cNvSpPr txBox="1"/>
            <p:nvPr/>
          </p:nvSpPr>
          <p:spPr>
            <a:xfrm>
              <a:off x="3773606" y="1748335"/>
              <a:ext cx="710122"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dirty="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p:txBody>
        </p:sp>
        <p:grpSp>
          <p:nvGrpSpPr>
            <p:cNvPr id="6" name="Grupo 5">
              <a:extLst>
                <a:ext uri="{FF2B5EF4-FFF2-40B4-BE49-F238E27FC236}">
                  <a16:creationId xmlns:a16="http://schemas.microsoft.com/office/drawing/2014/main" id="{2F100EC0-84DB-4FBF-9FC5-B25152B68A20}"/>
                </a:ext>
              </a:extLst>
            </p:cNvPr>
            <p:cNvGrpSpPr/>
            <p:nvPr/>
          </p:nvGrpSpPr>
          <p:grpSpPr>
            <a:xfrm>
              <a:off x="0" y="0"/>
              <a:ext cx="8275955" cy="4622800"/>
              <a:chOff x="0" y="0"/>
              <a:chExt cx="8275955" cy="4622800"/>
            </a:xfrm>
          </p:grpSpPr>
          <p:sp>
            <p:nvSpPr>
              <p:cNvPr id="7" name="Cuadro de texto 9">
                <a:extLst>
                  <a:ext uri="{FF2B5EF4-FFF2-40B4-BE49-F238E27FC236}">
                    <a16:creationId xmlns:a16="http://schemas.microsoft.com/office/drawing/2014/main" id="{CD919482-28C9-4137-BC4D-328A351C278B}"/>
                  </a:ext>
                </a:extLst>
              </p:cNvPr>
              <p:cNvSpPr txBox="1"/>
              <p:nvPr/>
            </p:nvSpPr>
            <p:spPr>
              <a:xfrm>
                <a:off x="2190466" y="670162"/>
                <a:ext cx="505326"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grpSp>
            <p:nvGrpSpPr>
              <p:cNvPr id="8" name="Grupo 7">
                <a:extLst>
                  <a:ext uri="{FF2B5EF4-FFF2-40B4-BE49-F238E27FC236}">
                    <a16:creationId xmlns:a16="http://schemas.microsoft.com/office/drawing/2014/main" id="{66C07BC6-24B2-4B7F-A376-720380E76FDF}"/>
                  </a:ext>
                </a:extLst>
              </p:cNvPr>
              <p:cNvGrpSpPr/>
              <p:nvPr/>
            </p:nvGrpSpPr>
            <p:grpSpPr>
              <a:xfrm>
                <a:off x="0" y="0"/>
                <a:ext cx="8275955" cy="4622800"/>
                <a:chOff x="0" y="0"/>
                <a:chExt cx="8275955" cy="4622800"/>
              </a:xfrm>
            </p:grpSpPr>
            <p:grpSp>
              <p:nvGrpSpPr>
                <p:cNvPr id="9" name="Grupo 8">
                  <a:extLst>
                    <a:ext uri="{FF2B5EF4-FFF2-40B4-BE49-F238E27FC236}">
                      <a16:creationId xmlns:a16="http://schemas.microsoft.com/office/drawing/2014/main" id="{B8F2E7F8-4B6E-498A-8AF3-9E5CCA346ED5}"/>
                    </a:ext>
                  </a:extLst>
                </p:cNvPr>
                <p:cNvGrpSpPr/>
                <p:nvPr/>
              </p:nvGrpSpPr>
              <p:grpSpPr>
                <a:xfrm>
                  <a:off x="0" y="0"/>
                  <a:ext cx="8275955" cy="4622800"/>
                  <a:chOff x="0" y="0"/>
                  <a:chExt cx="8275955" cy="4622800"/>
                </a:xfrm>
              </p:grpSpPr>
              <p:sp>
                <p:nvSpPr>
                  <p:cNvPr id="11" name="Rombo 10">
                    <a:extLst>
                      <a:ext uri="{FF2B5EF4-FFF2-40B4-BE49-F238E27FC236}">
                        <a16:creationId xmlns:a16="http://schemas.microsoft.com/office/drawing/2014/main" id="{657F8F62-D16C-4CA3-9D2A-F8CC0BEA369E}"/>
                      </a:ext>
                    </a:extLst>
                  </p:cNvPr>
                  <p:cNvSpPr/>
                  <p:nvPr/>
                </p:nvSpPr>
                <p:spPr>
                  <a:xfrm>
                    <a:off x="752475" y="1638300"/>
                    <a:ext cx="1533525" cy="688340"/>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1000">
                        <a:effectLst/>
                        <a:latin typeface="Arial" panose="020B0604020202020204" pitchFamily="34" charset="0"/>
                        <a:ea typeface="Times New Roman" panose="02020603050405020304" pitchFamily="18" charset="0"/>
                        <a:cs typeface="Times New Roman" panose="02020603050405020304" pitchFamily="18" charset="0"/>
                      </a:rPr>
                      <a:t>pertenece</a:t>
                    </a:r>
                    <a:endParaRPr lang="es-ES" sz="1100">
                      <a:effectLst/>
                      <a:ea typeface="Times New Roman" panose="02020603050405020304" pitchFamily="18" charset="0"/>
                      <a:cs typeface="Times New Roman" panose="02020603050405020304" pitchFamily="18" charset="0"/>
                    </a:endParaRPr>
                  </a:p>
                </p:txBody>
              </p:sp>
              <p:grpSp>
                <p:nvGrpSpPr>
                  <p:cNvPr id="12" name="Grupo 11">
                    <a:extLst>
                      <a:ext uri="{FF2B5EF4-FFF2-40B4-BE49-F238E27FC236}">
                        <a16:creationId xmlns:a16="http://schemas.microsoft.com/office/drawing/2014/main" id="{FE9B6CFD-31A6-4CAB-A925-DF0C146F0469}"/>
                      </a:ext>
                    </a:extLst>
                  </p:cNvPr>
                  <p:cNvGrpSpPr/>
                  <p:nvPr/>
                </p:nvGrpSpPr>
                <p:grpSpPr>
                  <a:xfrm>
                    <a:off x="0" y="0"/>
                    <a:ext cx="8275955" cy="4622800"/>
                    <a:chOff x="0" y="0"/>
                    <a:chExt cx="8275955" cy="4622800"/>
                  </a:xfrm>
                </p:grpSpPr>
                <p:grpSp>
                  <p:nvGrpSpPr>
                    <p:cNvPr id="13" name="Grupo 12">
                      <a:extLst>
                        <a:ext uri="{FF2B5EF4-FFF2-40B4-BE49-F238E27FC236}">
                          <a16:creationId xmlns:a16="http://schemas.microsoft.com/office/drawing/2014/main" id="{EE67113A-FB2D-4E53-A178-678E6DEB6875}"/>
                        </a:ext>
                      </a:extLst>
                    </p:cNvPr>
                    <p:cNvGrpSpPr/>
                    <p:nvPr/>
                  </p:nvGrpSpPr>
                  <p:grpSpPr>
                    <a:xfrm>
                      <a:off x="0" y="0"/>
                      <a:ext cx="8275955" cy="4622800"/>
                      <a:chOff x="0" y="0"/>
                      <a:chExt cx="8275955" cy="4622800"/>
                    </a:xfrm>
                  </p:grpSpPr>
                  <p:grpSp>
                    <p:nvGrpSpPr>
                      <p:cNvPr id="17" name="Grupo 16">
                        <a:extLst>
                          <a:ext uri="{FF2B5EF4-FFF2-40B4-BE49-F238E27FC236}">
                            <a16:creationId xmlns:a16="http://schemas.microsoft.com/office/drawing/2014/main" id="{2603C26A-9F91-4247-BDF9-45BFEA9BD12D}"/>
                          </a:ext>
                        </a:extLst>
                      </p:cNvPr>
                      <p:cNvGrpSpPr/>
                      <p:nvPr/>
                    </p:nvGrpSpPr>
                    <p:grpSpPr>
                      <a:xfrm>
                        <a:off x="0" y="0"/>
                        <a:ext cx="8275955" cy="4622800"/>
                        <a:chOff x="0" y="0"/>
                        <a:chExt cx="8276119" cy="4623190"/>
                      </a:xfrm>
                    </p:grpSpPr>
                    <p:grpSp>
                      <p:nvGrpSpPr>
                        <p:cNvPr id="19" name="Grupo 18">
                          <a:extLst>
                            <a:ext uri="{FF2B5EF4-FFF2-40B4-BE49-F238E27FC236}">
                              <a16:creationId xmlns:a16="http://schemas.microsoft.com/office/drawing/2014/main" id="{EC9867E9-2ACE-4C08-9E2A-516EA9E40A46}"/>
                            </a:ext>
                          </a:extLst>
                        </p:cNvPr>
                        <p:cNvGrpSpPr/>
                        <p:nvPr/>
                      </p:nvGrpSpPr>
                      <p:grpSpPr>
                        <a:xfrm>
                          <a:off x="0" y="0"/>
                          <a:ext cx="8276119" cy="4623190"/>
                          <a:chOff x="0" y="0"/>
                          <a:chExt cx="8276119" cy="4623190"/>
                        </a:xfrm>
                      </p:grpSpPr>
                      <p:grpSp>
                        <p:nvGrpSpPr>
                          <p:cNvPr id="21" name="Grupo 20">
                            <a:extLst>
                              <a:ext uri="{FF2B5EF4-FFF2-40B4-BE49-F238E27FC236}">
                                <a16:creationId xmlns:a16="http://schemas.microsoft.com/office/drawing/2014/main" id="{87489C8D-67E7-414F-AC60-F57BCC721897}"/>
                              </a:ext>
                            </a:extLst>
                          </p:cNvPr>
                          <p:cNvGrpSpPr/>
                          <p:nvPr/>
                        </p:nvGrpSpPr>
                        <p:grpSpPr>
                          <a:xfrm>
                            <a:off x="0" y="0"/>
                            <a:ext cx="4908617" cy="4052434"/>
                            <a:chOff x="0" y="0"/>
                            <a:chExt cx="4908617" cy="4052434"/>
                          </a:xfrm>
                        </p:grpSpPr>
                        <p:sp>
                          <p:nvSpPr>
                            <p:cNvPr id="56" name="Cuadro de texto 18">
                              <a:extLst>
                                <a:ext uri="{FF2B5EF4-FFF2-40B4-BE49-F238E27FC236}">
                                  <a16:creationId xmlns:a16="http://schemas.microsoft.com/office/drawing/2014/main" id="{A3FCD78A-69D1-41D6-8E3C-810EF3D701E1}"/>
                                </a:ext>
                              </a:extLst>
                            </p:cNvPr>
                            <p:cNvSpPr txBox="1"/>
                            <p:nvPr/>
                          </p:nvSpPr>
                          <p:spPr>
                            <a:xfrm>
                              <a:off x="3351421" y="500644"/>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err="1">
                                  <a:effectLst/>
                                  <a:latin typeface="Arial" panose="020B0604020202020204" pitchFamily="34" charset="0"/>
                                  <a:ea typeface="Tw Cen MT" panose="020B0602020104020603" pitchFamily="34" charset="0"/>
                                  <a:cs typeface="Arial" panose="020B0604020202020204" pitchFamily="34" charset="0"/>
                                </a:rPr>
                                <a:t>Tipo_mascota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57" name="Grupo 56">
                              <a:extLst>
                                <a:ext uri="{FF2B5EF4-FFF2-40B4-BE49-F238E27FC236}">
                                  <a16:creationId xmlns:a16="http://schemas.microsoft.com/office/drawing/2014/main" id="{7FAAEFB8-E23F-406F-9D5A-05A7D265BD9B}"/>
                                </a:ext>
                              </a:extLst>
                            </p:cNvPr>
                            <p:cNvGrpSpPr/>
                            <p:nvPr/>
                          </p:nvGrpSpPr>
                          <p:grpSpPr>
                            <a:xfrm>
                              <a:off x="0" y="0"/>
                              <a:ext cx="4872246" cy="4052434"/>
                              <a:chOff x="0" y="0"/>
                              <a:chExt cx="4872246" cy="4052434"/>
                            </a:xfrm>
                          </p:grpSpPr>
                          <p:sp>
                            <p:nvSpPr>
                              <p:cNvPr id="58" name="Cuadro de texto 20">
                                <a:extLst>
                                  <a:ext uri="{FF2B5EF4-FFF2-40B4-BE49-F238E27FC236}">
                                    <a16:creationId xmlns:a16="http://schemas.microsoft.com/office/drawing/2014/main" id="{E000E6D4-D750-4ADD-B640-5A02FA38AC07}"/>
                                  </a:ext>
                                </a:extLst>
                              </p:cNvPr>
                              <p:cNvSpPr txBox="1"/>
                              <p:nvPr/>
                            </p:nvSpPr>
                            <p:spPr>
                              <a:xfrm>
                                <a:off x="3351421" y="140677"/>
                                <a:ext cx="1520825" cy="35306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TIPO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59" name="Cuadro de texto 21">
                                <a:extLst>
                                  <a:ext uri="{FF2B5EF4-FFF2-40B4-BE49-F238E27FC236}">
                                    <a16:creationId xmlns:a16="http://schemas.microsoft.com/office/drawing/2014/main" id="{971491B5-7DDE-4A33-AE05-9D025439DBDB}"/>
                                  </a:ext>
                                </a:extLst>
                              </p:cNvPr>
                              <p:cNvSpPr txBox="1"/>
                              <p:nvPr/>
                            </p:nvSpPr>
                            <p:spPr>
                              <a:xfrm>
                                <a:off x="2238419" y="3038446"/>
                                <a:ext cx="1747319" cy="101398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err="1">
                                    <a:effectLst/>
                                    <a:latin typeface="Arial" panose="020B0604020202020204" pitchFamily="34" charset="0"/>
                                    <a:ea typeface="Tw Cen MT" panose="020B0602020104020603" pitchFamily="34" charset="0"/>
                                    <a:cs typeface="Arial" panose="020B0604020202020204" pitchFamily="34" charset="0"/>
                                  </a:rPr>
                                  <a:t>Cantidad_alimento</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Hora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err="1">
                                    <a:effectLst/>
                                    <a:latin typeface="Arial" panose="020B0604020202020204" pitchFamily="34" charset="0"/>
                                    <a:ea typeface="Tw Cen MT" panose="020B0602020104020603" pitchFamily="34" charset="0"/>
                                    <a:cs typeface="Arial" panose="020B0604020202020204" pitchFamily="34" charset="0"/>
                                  </a:rPr>
                                  <a:t>Cantidad_veces</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cxnSp>
                            <p:nvCxnSpPr>
                              <p:cNvPr id="60" name="Conector recto 59">
                                <a:extLst>
                                  <a:ext uri="{FF2B5EF4-FFF2-40B4-BE49-F238E27FC236}">
                                    <a16:creationId xmlns:a16="http://schemas.microsoft.com/office/drawing/2014/main" id="{C29B3CCD-9679-4766-8F7C-B810DC353A7F}"/>
                                  </a:ext>
                                </a:extLst>
                              </p:cNvPr>
                              <p:cNvCxnSpPr/>
                              <p:nvPr/>
                            </p:nvCxnSpPr>
                            <p:spPr>
                              <a:xfrm>
                                <a:off x="2801126" y="331004"/>
                                <a:ext cx="540000" cy="0"/>
                              </a:xfrm>
                              <a:prstGeom prst="line">
                                <a:avLst/>
                              </a:prstGeom>
                            </p:spPr>
                            <p:style>
                              <a:lnRef idx="1">
                                <a:schemeClr val="dk1"/>
                              </a:lnRef>
                              <a:fillRef idx="0">
                                <a:schemeClr val="dk1"/>
                              </a:fillRef>
                              <a:effectRef idx="0">
                                <a:schemeClr val="dk1"/>
                              </a:effectRef>
                              <a:fontRef idx="minor">
                                <a:schemeClr val="tx1"/>
                              </a:fontRef>
                            </p:style>
                          </p:cxnSp>
                          <p:grpSp>
                            <p:nvGrpSpPr>
                              <p:cNvPr id="61" name="Grupo 60">
                                <a:extLst>
                                  <a:ext uri="{FF2B5EF4-FFF2-40B4-BE49-F238E27FC236}">
                                    <a16:creationId xmlns:a16="http://schemas.microsoft.com/office/drawing/2014/main" id="{89AF9324-D90F-453F-A490-0C937D2E72B8}"/>
                                  </a:ext>
                                </a:extLst>
                              </p:cNvPr>
                              <p:cNvGrpSpPr/>
                              <p:nvPr/>
                            </p:nvGrpSpPr>
                            <p:grpSpPr>
                              <a:xfrm>
                                <a:off x="0" y="0"/>
                                <a:ext cx="3864178" cy="3034435"/>
                                <a:chOff x="0" y="0"/>
                                <a:chExt cx="3864178" cy="3034435"/>
                              </a:xfrm>
                            </p:grpSpPr>
                            <p:sp>
                              <p:nvSpPr>
                                <p:cNvPr id="62" name="Cuadro de texto 24">
                                  <a:extLst>
                                    <a:ext uri="{FF2B5EF4-FFF2-40B4-BE49-F238E27FC236}">
                                      <a16:creationId xmlns:a16="http://schemas.microsoft.com/office/drawing/2014/main" id="{68770EB3-EDA5-4C20-AE38-BC5CB309C285}"/>
                                    </a:ext>
                                  </a:extLst>
                                </p:cNvPr>
                                <p:cNvSpPr txBox="1"/>
                                <p:nvPr/>
                              </p:nvSpPr>
                              <p:spPr>
                                <a:xfrm>
                                  <a:off x="0" y="140677"/>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MASCOTA</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63" name="Cuadro de texto 25">
                                  <a:extLst>
                                    <a:ext uri="{FF2B5EF4-FFF2-40B4-BE49-F238E27FC236}">
                                      <a16:creationId xmlns:a16="http://schemas.microsoft.com/office/drawing/2014/main" id="{08F2712A-7B52-441B-AF37-C92BE08D468D}"/>
                                    </a:ext>
                                  </a:extLst>
                                </p:cNvPr>
                                <p:cNvSpPr txBox="1"/>
                                <p:nvPr/>
                              </p:nvSpPr>
                              <p:spPr>
                                <a:xfrm>
                                  <a:off x="2343196" y="2681350"/>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CONTROL</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64" name="Cuadro de texto 26">
                                  <a:extLst>
                                    <a:ext uri="{FF2B5EF4-FFF2-40B4-BE49-F238E27FC236}">
                                      <a16:creationId xmlns:a16="http://schemas.microsoft.com/office/drawing/2014/main" id="{03730895-12A8-4603-9CE1-CE3272676FC9}"/>
                                    </a:ext>
                                  </a:extLst>
                                </p:cNvPr>
                                <p:cNvSpPr txBox="1"/>
                                <p:nvPr/>
                              </p:nvSpPr>
                              <p:spPr>
                                <a:xfrm>
                                  <a:off x="0" y="504781"/>
                                  <a:ext cx="1557020" cy="122256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Id</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err="1">
                                      <a:effectLst/>
                                      <a:latin typeface="Arial" panose="020B0604020202020204" pitchFamily="34" charset="0"/>
                                      <a:ea typeface="Tw Cen MT" panose="020B0602020104020603" pitchFamily="34" charset="0"/>
                                      <a:cs typeface="Arial" panose="020B0604020202020204" pitchFamily="34" charset="0"/>
                                    </a:rPr>
                                    <a:t>Tipo_mascota</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Edad</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Peso</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Nombre</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Fecha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sp>
                              <p:nvSpPr>
                                <p:cNvPr id="65" name="Rombo 64">
                                  <a:extLst>
                                    <a:ext uri="{FF2B5EF4-FFF2-40B4-BE49-F238E27FC236}">
                                      <a16:creationId xmlns:a16="http://schemas.microsoft.com/office/drawing/2014/main" id="{EF3B66EA-2288-4CFB-B7FC-D6CFE4D95CD5}"/>
                                    </a:ext>
                                  </a:extLst>
                                </p:cNvPr>
                                <p:cNvSpPr/>
                                <p:nvPr/>
                              </p:nvSpPr>
                              <p:spPr>
                                <a:xfrm>
                                  <a:off x="2056365" y="0"/>
                                  <a:ext cx="7686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1100">
                                      <a:effectLst/>
                                      <a:latin typeface="Arial" panose="020B0604020202020204" pitchFamily="34" charset="0"/>
                                      <a:ea typeface="Times New Roman" panose="02020603050405020304" pitchFamily="18" charset="0"/>
                                      <a:cs typeface="Times New Roman" panose="02020603050405020304" pitchFamily="18" charset="0"/>
                                    </a:rPr>
                                    <a:t>es</a:t>
                                  </a:r>
                                  <a:endParaRPr lang="es-ES" sz="1100">
                                    <a:effectLst/>
                                    <a:ea typeface="Times New Roman" panose="02020603050405020304" pitchFamily="18" charset="0"/>
                                    <a:cs typeface="Times New Roman" panose="02020603050405020304" pitchFamily="18" charset="0"/>
                                  </a:endParaRPr>
                                </a:p>
                              </p:txBody>
                            </p:sp>
                            <p:sp>
                              <p:nvSpPr>
                                <p:cNvPr id="66" name="Rombo 65">
                                  <a:extLst>
                                    <a:ext uri="{FF2B5EF4-FFF2-40B4-BE49-F238E27FC236}">
                                      <a16:creationId xmlns:a16="http://schemas.microsoft.com/office/drawing/2014/main" id="{7AD3F4D7-7CC0-46BC-A1CA-840776B872BE}"/>
                                    </a:ext>
                                  </a:extLst>
                                </p:cNvPr>
                                <p:cNvSpPr/>
                                <p:nvPr/>
                              </p:nvSpPr>
                              <p:spPr>
                                <a:xfrm>
                                  <a:off x="2712501" y="1582141"/>
                                  <a:ext cx="1094526"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1100">
                                      <a:effectLst/>
                                      <a:latin typeface="Arial" panose="020B0604020202020204" pitchFamily="34" charset="0"/>
                                      <a:ea typeface="Times New Roman" panose="02020603050405020304" pitchFamily="18" charset="0"/>
                                      <a:cs typeface="Times New Roman" panose="02020603050405020304" pitchFamily="18" charset="0"/>
                                    </a:rPr>
                                    <a:t>debe</a:t>
                                  </a:r>
                                  <a:endParaRPr lang="es-ES" sz="1100">
                                    <a:effectLst/>
                                    <a:ea typeface="Times New Roman" panose="02020603050405020304" pitchFamily="18" charset="0"/>
                                    <a:cs typeface="Times New Roman" panose="02020603050405020304" pitchFamily="18" charset="0"/>
                                  </a:endParaRPr>
                                </a:p>
                              </p:txBody>
                            </p:sp>
                            <p:cxnSp>
                              <p:nvCxnSpPr>
                                <p:cNvPr id="67" name="Conector recto 66">
                                  <a:extLst>
                                    <a:ext uri="{FF2B5EF4-FFF2-40B4-BE49-F238E27FC236}">
                                      <a16:creationId xmlns:a16="http://schemas.microsoft.com/office/drawing/2014/main" id="{E4768733-F183-4B3B-89CC-45D20AA94F95}"/>
                                    </a:ext>
                                  </a:extLst>
                                </p:cNvPr>
                                <p:cNvCxnSpPr/>
                                <p:nvPr/>
                              </p:nvCxnSpPr>
                              <p:spPr>
                                <a:xfrm>
                                  <a:off x="1518483" y="339279"/>
                                  <a:ext cx="540000" cy="0"/>
                                </a:xfrm>
                                <a:prstGeom prst="line">
                                  <a:avLst/>
                                </a:prstGeom>
                              </p:spPr>
                              <p:style>
                                <a:lnRef idx="1">
                                  <a:schemeClr val="dk1"/>
                                </a:lnRef>
                                <a:fillRef idx="0">
                                  <a:schemeClr val="dk1"/>
                                </a:fillRef>
                                <a:effectRef idx="0">
                                  <a:schemeClr val="dk1"/>
                                </a:effectRef>
                                <a:fontRef idx="minor">
                                  <a:schemeClr val="tx1"/>
                                </a:fontRef>
                              </p:style>
                            </p:cxnSp>
                            <p:cxnSp>
                              <p:nvCxnSpPr>
                                <p:cNvPr id="68" name="Conector recto 67">
                                  <a:extLst>
                                    <a:ext uri="{FF2B5EF4-FFF2-40B4-BE49-F238E27FC236}">
                                      <a16:creationId xmlns:a16="http://schemas.microsoft.com/office/drawing/2014/main" id="{06FCDA7E-DF0B-45F6-A8B1-43B24A9D7D3B}"/>
                                    </a:ext>
                                  </a:extLst>
                                </p:cNvPr>
                                <p:cNvCxnSpPr/>
                                <p:nvPr/>
                              </p:nvCxnSpPr>
                              <p:spPr>
                                <a:xfrm>
                                  <a:off x="1518483" y="492369"/>
                                  <a:ext cx="0" cy="1155032"/>
                                </a:xfrm>
                                <a:prstGeom prst="line">
                                  <a:avLst/>
                                </a:prstGeom>
                              </p:spPr>
                              <p:style>
                                <a:lnRef idx="1">
                                  <a:schemeClr val="dk1"/>
                                </a:lnRef>
                                <a:fillRef idx="0">
                                  <a:schemeClr val="dk1"/>
                                </a:fillRef>
                                <a:effectRef idx="0">
                                  <a:schemeClr val="dk1"/>
                                </a:effectRef>
                                <a:fontRef idx="minor">
                                  <a:schemeClr val="tx1"/>
                                </a:fontRef>
                              </p:style>
                            </p:cxnSp>
                            <p:cxnSp>
                              <p:nvCxnSpPr>
                                <p:cNvPr id="69" name="Conector recto 68">
                                  <a:extLst>
                                    <a:ext uri="{FF2B5EF4-FFF2-40B4-BE49-F238E27FC236}">
                                      <a16:creationId xmlns:a16="http://schemas.microsoft.com/office/drawing/2014/main" id="{52D08C3B-E5C6-4787-8534-E72C37531833}"/>
                                    </a:ext>
                                  </a:extLst>
                                </p:cNvPr>
                                <p:cNvCxnSpPr/>
                                <p:nvPr/>
                              </p:nvCxnSpPr>
                              <p:spPr>
                                <a:xfrm>
                                  <a:off x="1518483" y="2325307"/>
                                  <a:ext cx="0" cy="433137"/>
                                </a:xfrm>
                                <a:prstGeom prst="line">
                                  <a:avLst/>
                                </a:prstGeom>
                              </p:spPr>
                              <p:style>
                                <a:lnRef idx="1">
                                  <a:schemeClr val="dk1"/>
                                </a:lnRef>
                                <a:fillRef idx="0">
                                  <a:schemeClr val="dk1"/>
                                </a:fillRef>
                                <a:effectRef idx="0">
                                  <a:schemeClr val="dk1"/>
                                </a:effectRef>
                                <a:fontRef idx="minor">
                                  <a:schemeClr val="tx1"/>
                                </a:fontRef>
                              </p:style>
                            </p:cxnSp>
                          </p:grpSp>
                        </p:grpSp>
                      </p:grpSp>
                      <p:grpSp>
                        <p:nvGrpSpPr>
                          <p:cNvPr id="22" name="Grupo 21">
                            <a:extLst>
                              <a:ext uri="{FF2B5EF4-FFF2-40B4-BE49-F238E27FC236}">
                                <a16:creationId xmlns:a16="http://schemas.microsoft.com/office/drawing/2014/main" id="{356FE4B0-ADE3-42FF-A1F5-712F26DF96A3}"/>
                              </a:ext>
                            </a:extLst>
                          </p:cNvPr>
                          <p:cNvGrpSpPr/>
                          <p:nvPr/>
                        </p:nvGrpSpPr>
                        <p:grpSpPr>
                          <a:xfrm>
                            <a:off x="4865298" y="8626"/>
                            <a:ext cx="3410821" cy="4614564"/>
                            <a:chOff x="0" y="0"/>
                            <a:chExt cx="3410821" cy="4614564"/>
                          </a:xfrm>
                        </p:grpSpPr>
                        <p:sp>
                          <p:nvSpPr>
                            <p:cNvPr id="23" name="Cuadro de texto 33">
                              <a:extLst>
                                <a:ext uri="{FF2B5EF4-FFF2-40B4-BE49-F238E27FC236}">
                                  <a16:creationId xmlns:a16="http://schemas.microsoft.com/office/drawing/2014/main" id="{FB3E62CA-F331-4AC6-A744-7ED2D7B69EA4}"/>
                                </a:ext>
                              </a:extLst>
                            </p:cNvPr>
                            <p:cNvSpPr txBox="1"/>
                            <p:nvPr/>
                          </p:nvSpPr>
                          <p:spPr>
                            <a:xfrm>
                              <a:off x="1837427" y="1664898"/>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Raza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24" name="Grupo 23">
                              <a:extLst>
                                <a:ext uri="{FF2B5EF4-FFF2-40B4-BE49-F238E27FC236}">
                                  <a16:creationId xmlns:a16="http://schemas.microsoft.com/office/drawing/2014/main" id="{0A780AFC-B84D-4638-B49A-65DC0F145910}"/>
                                </a:ext>
                              </a:extLst>
                            </p:cNvPr>
                            <p:cNvGrpSpPr/>
                            <p:nvPr/>
                          </p:nvGrpSpPr>
                          <p:grpSpPr>
                            <a:xfrm>
                              <a:off x="0" y="0"/>
                              <a:ext cx="3410821" cy="4614564"/>
                              <a:chOff x="0" y="0"/>
                              <a:chExt cx="3410821" cy="4614564"/>
                            </a:xfrm>
                          </p:grpSpPr>
                          <p:sp>
                            <p:nvSpPr>
                              <p:cNvPr id="25" name="Cuadro de texto 35">
                                <a:extLst>
                                  <a:ext uri="{FF2B5EF4-FFF2-40B4-BE49-F238E27FC236}">
                                    <a16:creationId xmlns:a16="http://schemas.microsoft.com/office/drawing/2014/main" id="{0A9D91E8-5917-4157-AA3B-3441B2004568}"/>
                                  </a:ext>
                                </a:extLst>
                              </p:cNvPr>
                              <p:cNvSpPr txBox="1"/>
                              <p:nvPr/>
                            </p:nvSpPr>
                            <p:spPr>
                              <a:xfrm>
                                <a:off x="1811547" y="2803585"/>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Raza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26" name="Grupo 25">
                                <a:extLst>
                                  <a:ext uri="{FF2B5EF4-FFF2-40B4-BE49-F238E27FC236}">
                                    <a16:creationId xmlns:a16="http://schemas.microsoft.com/office/drawing/2014/main" id="{7B384855-A864-4F91-8958-DBCB028B5647}"/>
                                  </a:ext>
                                </a:extLst>
                              </p:cNvPr>
                              <p:cNvGrpSpPr/>
                              <p:nvPr/>
                            </p:nvGrpSpPr>
                            <p:grpSpPr>
                              <a:xfrm>
                                <a:off x="0" y="0"/>
                                <a:ext cx="3410821" cy="4614564"/>
                                <a:chOff x="0" y="0"/>
                                <a:chExt cx="3410821" cy="4614564"/>
                              </a:xfrm>
                            </p:grpSpPr>
                            <p:sp>
                              <p:nvSpPr>
                                <p:cNvPr id="27" name="Cuadro de texto 37">
                                  <a:extLst>
                                    <a:ext uri="{FF2B5EF4-FFF2-40B4-BE49-F238E27FC236}">
                                      <a16:creationId xmlns:a16="http://schemas.microsoft.com/office/drawing/2014/main" id="{25F9E92D-BC21-43A0-B3CD-8BEF8C73F7B6}"/>
                                    </a:ext>
                                  </a:extLst>
                                </p:cNvPr>
                                <p:cNvSpPr txBox="1"/>
                                <p:nvPr/>
                              </p:nvSpPr>
                              <p:spPr>
                                <a:xfrm>
                                  <a:off x="1841212" y="521332"/>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Raza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28" name="Grupo 27">
                                  <a:extLst>
                                    <a:ext uri="{FF2B5EF4-FFF2-40B4-BE49-F238E27FC236}">
                                      <a16:creationId xmlns:a16="http://schemas.microsoft.com/office/drawing/2014/main" id="{BF8A28EE-BB61-4CD6-BB9F-C3EA8AF22D77}"/>
                                    </a:ext>
                                  </a:extLst>
                                </p:cNvPr>
                                <p:cNvGrpSpPr/>
                                <p:nvPr/>
                              </p:nvGrpSpPr>
                              <p:grpSpPr>
                                <a:xfrm>
                                  <a:off x="0" y="0"/>
                                  <a:ext cx="3410821" cy="4614564"/>
                                  <a:chOff x="0" y="0"/>
                                  <a:chExt cx="3410821" cy="4614564"/>
                                </a:xfrm>
                              </p:grpSpPr>
                              <p:sp>
                                <p:nvSpPr>
                                  <p:cNvPr id="29" name="Cuadro de texto 39">
                                    <a:extLst>
                                      <a:ext uri="{FF2B5EF4-FFF2-40B4-BE49-F238E27FC236}">
                                        <a16:creationId xmlns:a16="http://schemas.microsoft.com/office/drawing/2014/main" id="{8E514CB9-790C-4C4E-9EB0-35A0EE25A340}"/>
                                      </a:ext>
                                    </a:extLst>
                                  </p:cNvPr>
                                  <p:cNvSpPr txBox="1"/>
                                  <p:nvPr/>
                                </p:nvSpPr>
                                <p:spPr>
                                  <a:xfrm>
                                    <a:off x="1857763" y="132402"/>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PERRO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1000"/>
                                      </a:spcAft>
                                    </a:pPr>
                                    <a:r>
                                      <a:rPr lang="es-MX" sz="1600">
                                        <a:effectLst/>
                                        <a:latin typeface="Arial" panose="020B0604020202020204" pitchFamily="34" charset="0"/>
                                        <a:ea typeface="Times New Roman" panose="02020603050405020304" pitchFamily="18" charset="0"/>
                                        <a:cs typeface="Times New Roman" panose="02020603050405020304" pitchFamily="18" charset="0"/>
                                      </a:rPr>
                                      <a:t> </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30" name="Cuadro de texto 40">
                                    <a:extLst>
                                      <a:ext uri="{FF2B5EF4-FFF2-40B4-BE49-F238E27FC236}">
                                        <a16:creationId xmlns:a16="http://schemas.microsoft.com/office/drawing/2014/main" id="{FAEE8D6B-1D8B-4CA3-A3BF-CF2E4402BC2B}"/>
                                      </a:ext>
                                    </a:extLst>
                                  </p:cNvPr>
                                  <p:cNvSpPr txBox="1"/>
                                  <p:nvPr/>
                                </p:nvSpPr>
                                <p:spPr>
                                  <a:xfrm>
                                    <a:off x="1857763" y="1290918"/>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GATO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1000"/>
                                      </a:spcAft>
                                    </a:pPr>
                                    <a:r>
                                      <a:rPr lang="es-MX" sz="1600">
                                        <a:effectLst/>
                                        <a:latin typeface="Arial" panose="020B0604020202020204" pitchFamily="34" charset="0"/>
                                        <a:ea typeface="Times New Roman" panose="02020603050405020304" pitchFamily="18" charset="0"/>
                                        <a:cs typeface="Times New Roman" panose="02020603050405020304" pitchFamily="18" charset="0"/>
                                      </a:rPr>
                                      <a:t> </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31" name="Cuadro de texto 41">
                                    <a:extLst>
                                      <a:ext uri="{FF2B5EF4-FFF2-40B4-BE49-F238E27FC236}">
                                        <a16:creationId xmlns:a16="http://schemas.microsoft.com/office/drawing/2014/main" id="{2DC511A3-5F44-4C93-B9FC-FB012E3150E2}"/>
                                      </a:ext>
                                    </a:extLst>
                                  </p:cNvPr>
                                  <p:cNvSpPr txBox="1"/>
                                  <p:nvPr/>
                                </p:nvSpPr>
                                <p:spPr>
                                  <a:xfrm>
                                    <a:off x="1857763" y="2432883"/>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CONEJO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1000"/>
                                      </a:spcAft>
                                    </a:pPr>
                                    <a:r>
                                      <a:rPr lang="es-MX" sz="1600">
                                        <a:effectLst/>
                                        <a:latin typeface="Arial" panose="020B0604020202020204" pitchFamily="34" charset="0"/>
                                        <a:ea typeface="Times New Roman" panose="02020603050405020304" pitchFamily="18" charset="0"/>
                                        <a:cs typeface="Times New Roman" panose="02020603050405020304" pitchFamily="18" charset="0"/>
                                      </a:rPr>
                                      <a:t> </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32" name="Cuadro de texto 42">
                                    <a:extLst>
                                      <a:ext uri="{FF2B5EF4-FFF2-40B4-BE49-F238E27FC236}">
                                        <a16:creationId xmlns:a16="http://schemas.microsoft.com/office/drawing/2014/main" id="{E715580A-5490-4D85-91FB-3D34695827C2}"/>
                                      </a:ext>
                                    </a:extLst>
                                  </p:cNvPr>
                                  <p:cNvSpPr txBox="1"/>
                                  <p:nvPr/>
                                </p:nvSpPr>
                                <p:spPr>
                                  <a:xfrm>
                                    <a:off x="1857763" y="3690700"/>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ROEDORES</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33" name="Cuadro de texto 43">
                                    <a:extLst>
                                      <a:ext uri="{FF2B5EF4-FFF2-40B4-BE49-F238E27FC236}">
                                        <a16:creationId xmlns:a16="http://schemas.microsoft.com/office/drawing/2014/main" id="{094FF75C-F8C2-4329-8ABD-3D2933DD5C49}"/>
                                      </a:ext>
                                    </a:extLst>
                                  </p:cNvPr>
                                  <p:cNvSpPr txBox="1"/>
                                  <p:nvPr/>
                                </p:nvSpPr>
                                <p:spPr>
                                  <a:xfrm>
                                    <a:off x="1853625" y="4071356"/>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Raza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34" name="Grupo 33">
                                    <a:extLst>
                                      <a:ext uri="{FF2B5EF4-FFF2-40B4-BE49-F238E27FC236}">
                                        <a16:creationId xmlns:a16="http://schemas.microsoft.com/office/drawing/2014/main" id="{064F9442-0C8F-44CE-A08B-E4E68C0E9E27}"/>
                                      </a:ext>
                                    </a:extLst>
                                  </p:cNvPr>
                                  <p:cNvGrpSpPr/>
                                  <p:nvPr/>
                                </p:nvGrpSpPr>
                                <p:grpSpPr>
                                  <a:xfrm>
                                    <a:off x="0" y="0"/>
                                    <a:ext cx="1861933" cy="4575620"/>
                                    <a:chOff x="0" y="0"/>
                                    <a:chExt cx="1861933" cy="4575620"/>
                                  </a:xfrm>
                                </p:grpSpPr>
                                <p:sp>
                                  <p:nvSpPr>
                                    <p:cNvPr id="35" name="Rombo 34">
                                      <a:extLst>
                                        <a:ext uri="{FF2B5EF4-FFF2-40B4-BE49-F238E27FC236}">
                                          <a16:creationId xmlns:a16="http://schemas.microsoft.com/office/drawing/2014/main" id="{A377C9E7-53BC-4194-9D72-22315F554087}"/>
                                        </a:ext>
                                      </a:extLst>
                                    </p:cNvPr>
                                    <p:cNvSpPr/>
                                    <p:nvPr/>
                                  </p:nvSpPr>
                                  <p:spPr>
                                    <a:xfrm>
                                      <a:off x="628908" y="3479685"/>
                                      <a:ext cx="9053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800">
                                          <a:effectLst/>
                                          <a:latin typeface="Arial" panose="020B0604020202020204" pitchFamily="34" charset="0"/>
                                          <a:ea typeface="Times New Roman" panose="02020603050405020304" pitchFamily="18" charset="0"/>
                                          <a:cs typeface="Times New Roman" panose="02020603050405020304" pitchFamily="18" charset="0"/>
                                        </a:rPr>
                                        <a:t>tiene 4</a:t>
                                      </a:r>
                                      <a:endParaRPr lang="es-ES" sz="1100">
                                        <a:effectLst/>
                                        <a:ea typeface="Times New Roman" panose="02020603050405020304" pitchFamily="18" charset="0"/>
                                        <a:cs typeface="Times New Roman" panose="02020603050405020304" pitchFamily="18" charset="0"/>
                                      </a:endParaRPr>
                                    </a:p>
                                  </p:txBody>
                                </p:sp>
                                <p:cxnSp>
                                  <p:nvCxnSpPr>
                                    <p:cNvPr id="36" name="Conector recto 35">
                                      <a:extLst>
                                        <a:ext uri="{FF2B5EF4-FFF2-40B4-BE49-F238E27FC236}">
                                          <a16:creationId xmlns:a16="http://schemas.microsoft.com/office/drawing/2014/main" id="{1B09F250-AF62-4905-9A26-A1C4446C7D16}"/>
                                        </a:ext>
                                      </a:extLst>
                                    </p:cNvPr>
                                    <p:cNvCxnSpPr/>
                                    <p:nvPr/>
                                  </p:nvCxnSpPr>
                                  <p:spPr>
                                    <a:xfrm>
                                      <a:off x="1501933" y="3827240"/>
                                      <a:ext cx="360000" cy="0"/>
                                    </a:xfrm>
                                    <a:prstGeom prst="line">
                                      <a:avLst/>
                                    </a:prstGeom>
                                  </p:spPr>
                                  <p:style>
                                    <a:lnRef idx="1">
                                      <a:schemeClr val="dk1"/>
                                    </a:lnRef>
                                    <a:fillRef idx="0">
                                      <a:schemeClr val="dk1"/>
                                    </a:fillRef>
                                    <a:effectRef idx="0">
                                      <a:schemeClr val="dk1"/>
                                    </a:effectRef>
                                    <a:fontRef idx="minor">
                                      <a:schemeClr val="tx1"/>
                                    </a:fontRef>
                                  </p:style>
                                </p:cxnSp>
                                <p:cxnSp>
                                  <p:nvCxnSpPr>
                                    <p:cNvPr id="37" name="Conector recto 36">
                                      <a:extLst>
                                        <a:ext uri="{FF2B5EF4-FFF2-40B4-BE49-F238E27FC236}">
                                          <a16:creationId xmlns:a16="http://schemas.microsoft.com/office/drawing/2014/main" id="{A4ADDA0C-9140-4714-ADB6-7824E205666B}"/>
                                        </a:ext>
                                      </a:extLst>
                                    </p:cNvPr>
                                    <p:cNvCxnSpPr/>
                                    <p:nvPr/>
                                  </p:nvCxnSpPr>
                                  <p:spPr>
                                    <a:xfrm flipV="1">
                                      <a:off x="12412" y="3823102"/>
                                      <a:ext cx="612000" cy="0"/>
                                    </a:xfrm>
                                    <a:prstGeom prst="line">
                                      <a:avLst/>
                                    </a:prstGeom>
                                  </p:spPr>
                                  <p:style>
                                    <a:lnRef idx="1">
                                      <a:schemeClr val="dk1"/>
                                    </a:lnRef>
                                    <a:fillRef idx="0">
                                      <a:schemeClr val="dk1"/>
                                    </a:fillRef>
                                    <a:effectRef idx="0">
                                      <a:schemeClr val="dk1"/>
                                    </a:effectRef>
                                    <a:fontRef idx="minor">
                                      <a:schemeClr val="tx1"/>
                                    </a:fontRef>
                                  </p:style>
                                </p:cxnSp>
                                <p:grpSp>
                                  <p:nvGrpSpPr>
                                    <p:cNvPr id="38" name="Grupo 37">
                                      <a:extLst>
                                        <a:ext uri="{FF2B5EF4-FFF2-40B4-BE49-F238E27FC236}">
                                          <a16:creationId xmlns:a16="http://schemas.microsoft.com/office/drawing/2014/main" id="{E72E3845-4B76-4105-AD9D-FBD7628652F4}"/>
                                        </a:ext>
                                      </a:extLst>
                                    </p:cNvPr>
                                    <p:cNvGrpSpPr/>
                                    <p:nvPr/>
                                  </p:nvGrpSpPr>
                                  <p:grpSpPr>
                                    <a:xfrm>
                                      <a:off x="0" y="0"/>
                                      <a:ext cx="1858219" cy="3852554"/>
                                      <a:chOff x="0" y="0"/>
                                      <a:chExt cx="1858219" cy="3852554"/>
                                    </a:xfrm>
                                  </p:grpSpPr>
                                  <p:sp>
                                    <p:nvSpPr>
                                      <p:cNvPr id="40" name="Cuadro de texto 49">
                                        <a:extLst>
                                          <a:ext uri="{FF2B5EF4-FFF2-40B4-BE49-F238E27FC236}">
                                            <a16:creationId xmlns:a16="http://schemas.microsoft.com/office/drawing/2014/main" id="{97F4D1A7-F24F-4FF9-9BA8-AB4CF998A535}"/>
                                          </a:ext>
                                        </a:extLst>
                                      </p:cNvPr>
                                      <p:cNvSpPr txBox="1"/>
                                      <p:nvPr/>
                                    </p:nvSpPr>
                                    <p:spPr>
                                      <a:xfrm>
                                        <a:off x="715797" y="666147"/>
                                        <a:ext cx="674423"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dirty="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p:txBody>
                                  </p:sp>
                                  <p:grpSp>
                                    <p:nvGrpSpPr>
                                      <p:cNvPr id="41" name="Grupo 40">
                                        <a:extLst>
                                          <a:ext uri="{FF2B5EF4-FFF2-40B4-BE49-F238E27FC236}">
                                            <a16:creationId xmlns:a16="http://schemas.microsoft.com/office/drawing/2014/main" id="{8C63BC52-8E68-4901-8331-07C4D7FC5DFB}"/>
                                          </a:ext>
                                        </a:extLst>
                                      </p:cNvPr>
                                      <p:cNvGrpSpPr/>
                                      <p:nvPr/>
                                    </p:nvGrpSpPr>
                                    <p:grpSpPr>
                                      <a:xfrm>
                                        <a:off x="0" y="0"/>
                                        <a:ext cx="1858219" cy="3852554"/>
                                        <a:chOff x="0" y="0"/>
                                        <a:chExt cx="1858219" cy="3852554"/>
                                      </a:xfrm>
                                    </p:grpSpPr>
                                    <p:sp>
                                      <p:nvSpPr>
                                        <p:cNvPr id="42" name="Cuadro de texto 51">
                                          <a:extLst>
                                            <a:ext uri="{FF2B5EF4-FFF2-40B4-BE49-F238E27FC236}">
                                              <a16:creationId xmlns:a16="http://schemas.microsoft.com/office/drawing/2014/main" id="{36B54DFB-8E30-444A-A53F-5E3C7325A30D}"/>
                                            </a:ext>
                                          </a:extLst>
                                        </p:cNvPr>
                                        <p:cNvSpPr txBox="1"/>
                                        <p:nvPr/>
                                      </p:nvSpPr>
                                      <p:spPr>
                                        <a:xfrm>
                                          <a:off x="769585" y="1882588"/>
                                          <a:ext cx="706700"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dirty="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p:txBody>
                                    </p:sp>
                                    <p:grpSp>
                                      <p:nvGrpSpPr>
                                        <p:cNvPr id="43" name="Grupo 42">
                                          <a:extLst>
                                            <a:ext uri="{FF2B5EF4-FFF2-40B4-BE49-F238E27FC236}">
                                              <a16:creationId xmlns:a16="http://schemas.microsoft.com/office/drawing/2014/main" id="{CFB49615-DC17-41BC-9158-505A883010FB}"/>
                                            </a:ext>
                                          </a:extLst>
                                        </p:cNvPr>
                                        <p:cNvGrpSpPr/>
                                        <p:nvPr/>
                                      </p:nvGrpSpPr>
                                      <p:grpSpPr>
                                        <a:xfrm>
                                          <a:off x="0" y="0"/>
                                          <a:ext cx="1858219" cy="3852554"/>
                                          <a:chOff x="0" y="0"/>
                                          <a:chExt cx="1858219" cy="3852554"/>
                                        </a:xfrm>
                                      </p:grpSpPr>
                                      <p:grpSp>
                                        <p:nvGrpSpPr>
                                          <p:cNvPr id="44" name="Grupo 43">
                                            <a:extLst>
                                              <a:ext uri="{FF2B5EF4-FFF2-40B4-BE49-F238E27FC236}">
                                                <a16:creationId xmlns:a16="http://schemas.microsoft.com/office/drawing/2014/main" id="{86204286-C083-4241-8F1A-365C9CEE7804}"/>
                                              </a:ext>
                                            </a:extLst>
                                          </p:cNvPr>
                                          <p:cNvGrpSpPr/>
                                          <p:nvPr/>
                                        </p:nvGrpSpPr>
                                        <p:grpSpPr>
                                          <a:xfrm>
                                            <a:off x="0" y="0"/>
                                            <a:ext cx="1858219" cy="3852554"/>
                                            <a:chOff x="0" y="0"/>
                                            <a:chExt cx="1858219" cy="3852554"/>
                                          </a:xfrm>
                                        </p:grpSpPr>
                                        <p:sp>
                                          <p:nvSpPr>
                                            <p:cNvPr id="46" name="Rombo 45">
                                              <a:extLst>
                                                <a:ext uri="{FF2B5EF4-FFF2-40B4-BE49-F238E27FC236}">
                                                  <a16:creationId xmlns:a16="http://schemas.microsoft.com/office/drawing/2014/main" id="{947C2342-C103-4783-932A-74D98CA7429E}"/>
                                                </a:ext>
                                              </a:extLst>
                                            </p:cNvPr>
                                            <p:cNvSpPr/>
                                            <p:nvPr/>
                                          </p:nvSpPr>
                                          <p:spPr>
                                            <a:xfrm>
                                              <a:off x="504782" y="0"/>
                                              <a:ext cx="9053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800">
                                                  <a:effectLst/>
                                                  <a:latin typeface="Arial" panose="020B0604020202020204" pitchFamily="34" charset="0"/>
                                                  <a:ea typeface="Times New Roman" panose="02020603050405020304" pitchFamily="18" charset="0"/>
                                                  <a:cs typeface="Times New Roman" panose="02020603050405020304" pitchFamily="18" charset="0"/>
                                                </a:rPr>
                                                <a:t>tiene 1</a:t>
                                              </a:r>
                                              <a:endParaRPr lang="es-ES" sz="1100">
                                                <a:effectLst/>
                                                <a:ea typeface="Times New Roman" panose="02020603050405020304" pitchFamily="18" charset="0"/>
                                                <a:cs typeface="Times New Roman" panose="02020603050405020304" pitchFamily="18" charset="0"/>
                                              </a:endParaRPr>
                                            </a:p>
                                          </p:txBody>
                                        </p:sp>
                                        <p:sp>
                                          <p:nvSpPr>
                                            <p:cNvPr id="47" name="Rombo 46">
                                              <a:extLst>
                                                <a:ext uri="{FF2B5EF4-FFF2-40B4-BE49-F238E27FC236}">
                                                  <a16:creationId xmlns:a16="http://schemas.microsoft.com/office/drawing/2014/main" id="{98597605-7D4F-4194-9155-5C1C841C63EB}"/>
                                                </a:ext>
                                              </a:extLst>
                                            </p:cNvPr>
                                            <p:cNvSpPr/>
                                            <p:nvPr/>
                                          </p:nvSpPr>
                                          <p:spPr>
                                            <a:xfrm>
                                              <a:off x="570983" y="1195754"/>
                                              <a:ext cx="9053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800">
                                                  <a:effectLst/>
                                                  <a:latin typeface="Arial" panose="020B0604020202020204" pitchFamily="34" charset="0"/>
                                                  <a:ea typeface="Times New Roman" panose="02020603050405020304" pitchFamily="18" charset="0"/>
                                                  <a:cs typeface="Times New Roman" panose="02020603050405020304" pitchFamily="18" charset="0"/>
                                                </a:rPr>
                                                <a:t>tiene 2</a:t>
                                              </a:r>
                                              <a:endParaRPr lang="es-ES" sz="1100">
                                                <a:effectLst/>
                                                <a:ea typeface="Times New Roman" panose="02020603050405020304" pitchFamily="18" charset="0"/>
                                                <a:cs typeface="Times New Roman" panose="02020603050405020304" pitchFamily="18" charset="0"/>
                                              </a:endParaRPr>
                                            </a:p>
                                          </p:txBody>
                                        </p:sp>
                                        <p:sp>
                                          <p:nvSpPr>
                                            <p:cNvPr id="48" name="Rombo 47">
                                              <a:extLst>
                                                <a:ext uri="{FF2B5EF4-FFF2-40B4-BE49-F238E27FC236}">
                                                  <a16:creationId xmlns:a16="http://schemas.microsoft.com/office/drawing/2014/main" id="{68724EE6-21F8-4F3D-88AE-7BD968293679}"/>
                                                </a:ext>
                                              </a:extLst>
                                            </p:cNvPr>
                                            <p:cNvSpPr/>
                                            <p:nvPr/>
                                          </p:nvSpPr>
                                          <p:spPr>
                                            <a:xfrm>
                                              <a:off x="575120" y="2337719"/>
                                              <a:ext cx="9053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800">
                                                  <a:effectLst/>
                                                  <a:latin typeface="Arial" panose="020B0604020202020204" pitchFamily="34" charset="0"/>
                                                  <a:ea typeface="Times New Roman" panose="02020603050405020304" pitchFamily="18" charset="0"/>
                                                  <a:cs typeface="Times New Roman" panose="02020603050405020304" pitchFamily="18" charset="0"/>
                                                </a:rPr>
                                                <a:t>tiene 3</a:t>
                                              </a:r>
                                              <a:endParaRPr lang="es-ES" sz="1100">
                                                <a:effectLst/>
                                                <a:ea typeface="Times New Roman" panose="02020603050405020304" pitchFamily="18" charset="0"/>
                                                <a:cs typeface="Times New Roman" panose="02020603050405020304" pitchFamily="18" charset="0"/>
                                              </a:endParaRPr>
                                            </a:p>
                                          </p:txBody>
                                        </p:sp>
                                        <p:cxnSp>
                                          <p:nvCxnSpPr>
                                            <p:cNvPr id="49" name="Conector recto 48">
                                              <a:extLst>
                                                <a:ext uri="{FF2B5EF4-FFF2-40B4-BE49-F238E27FC236}">
                                                  <a16:creationId xmlns:a16="http://schemas.microsoft.com/office/drawing/2014/main" id="{A23BE438-C46F-4979-A597-E2CB549065F4}"/>
                                                </a:ext>
                                              </a:extLst>
                                            </p:cNvPr>
                                            <p:cNvCxnSpPr/>
                                            <p:nvPr/>
                                          </p:nvCxnSpPr>
                                          <p:spPr>
                                            <a:xfrm>
                                              <a:off x="4137" y="331004"/>
                                              <a:ext cx="504000" cy="0"/>
                                            </a:xfrm>
                                            <a:prstGeom prst="line">
                                              <a:avLst/>
                                            </a:prstGeom>
                                          </p:spPr>
                                          <p:style>
                                            <a:lnRef idx="1">
                                              <a:schemeClr val="dk1"/>
                                            </a:lnRef>
                                            <a:fillRef idx="0">
                                              <a:schemeClr val="dk1"/>
                                            </a:fillRef>
                                            <a:effectRef idx="0">
                                              <a:schemeClr val="dk1"/>
                                            </a:effectRef>
                                            <a:fontRef idx="minor">
                                              <a:schemeClr val="tx1"/>
                                            </a:fontRef>
                                          </p:style>
                                        </p:cxnSp>
                                        <p:cxnSp>
                                          <p:nvCxnSpPr>
                                            <p:cNvPr id="50" name="Conector recto 49">
                                              <a:extLst>
                                                <a:ext uri="{FF2B5EF4-FFF2-40B4-BE49-F238E27FC236}">
                                                  <a16:creationId xmlns:a16="http://schemas.microsoft.com/office/drawing/2014/main" id="{BB21B814-8201-465B-8C44-780BC35A2AEB}"/>
                                                </a:ext>
                                              </a:extLst>
                                            </p:cNvPr>
                                            <p:cNvCxnSpPr/>
                                            <p:nvPr/>
                                          </p:nvCxnSpPr>
                                          <p:spPr>
                                            <a:xfrm>
                                              <a:off x="1390219" y="331004"/>
                                              <a:ext cx="468000" cy="0"/>
                                            </a:xfrm>
                                            <a:prstGeom prst="line">
                                              <a:avLst/>
                                            </a:prstGeom>
                                          </p:spPr>
                                          <p:style>
                                            <a:lnRef idx="1">
                                              <a:schemeClr val="dk1"/>
                                            </a:lnRef>
                                            <a:fillRef idx="0">
                                              <a:schemeClr val="dk1"/>
                                            </a:fillRef>
                                            <a:effectRef idx="0">
                                              <a:schemeClr val="dk1"/>
                                            </a:effectRef>
                                            <a:fontRef idx="minor">
                                              <a:schemeClr val="tx1"/>
                                            </a:fontRef>
                                          </p:style>
                                        </p:cxnSp>
                                        <p:cxnSp>
                                          <p:nvCxnSpPr>
                                            <p:cNvPr id="51" name="Conector recto 50">
                                              <a:extLst>
                                                <a:ext uri="{FF2B5EF4-FFF2-40B4-BE49-F238E27FC236}">
                                                  <a16:creationId xmlns:a16="http://schemas.microsoft.com/office/drawing/2014/main" id="{648E75A2-EEA2-42BD-A184-EB009982682D}"/>
                                                </a:ext>
                                              </a:extLst>
                                            </p:cNvPr>
                                            <p:cNvCxnSpPr/>
                                            <p:nvPr/>
                                          </p:nvCxnSpPr>
                                          <p:spPr>
                                            <a:xfrm>
                                              <a:off x="1460557" y="1522621"/>
                                              <a:ext cx="396000" cy="0"/>
                                            </a:xfrm>
                                            <a:prstGeom prst="line">
                                              <a:avLst/>
                                            </a:prstGeom>
                                          </p:spPr>
                                          <p:style>
                                            <a:lnRef idx="1">
                                              <a:schemeClr val="dk1"/>
                                            </a:lnRef>
                                            <a:fillRef idx="0">
                                              <a:schemeClr val="dk1"/>
                                            </a:fillRef>
                                            <a:effectRef idx="0">
                                              <a:schemeClr val="dk1"/>
                                            </a:effectRef>
                                            <a:fontRef idx="minor">
                                              <a:schemeClr val="tx1"/>
                                            </a:fontRef>
                                          </p:style>
                                        </p:cxnSp>
                                        <p:cxnSp>
                                          <p:nvCxnSpPr>
                                            <p:cNvPr id="52" name="Conector recto 51">
                                              <a:extLst>
                                                <a:ext uri="{FF2B5EF4-FFF2-40B4-BE49-F238E27FC236}">
                                                  <a16:creationId xmlns:a16="http://schemas.microsoft.com/office/drawing/2014/main" id="{08B056D6-8592-4122-B845-DBB91B04ED5A}"/>
                                                </a:ext>
                                              </a:extLst>
                                            </p:cNvPr>
                                            <p:cNvCxnSpPr/>
                                            <p:nvPr/>
                                          </p:nvCxnSpPr>
                                          <p:spPr>
                                            <a:xfrm>
                                              <a:off x="1460557" y="2668724"/>
                                              <a:ext cx="396000" cy="0"/>
                                            </a:xfrm>
                                            <a:prstGeom prst="line">
                                              <a:avLst/>
                                            </a:prstGeom>
                                          </p:spPr>
                                          <p:style>
                                            <a:lnRef idx="1">
                                              <a:schemeClr val="dk1"/>
                                            </a:lnRef>
                                            <a:fillRef idx="0">
                                              <a:schemeClr val="dk1"/>
                                            </a:fillRef>
                                            <a:effectRef idx="0">
                                              <a:schemeClr val="dk1"/>
                                            </a:effectRef>
                                            <a:fontRef idx="minor">
                                              <a:schemeClr val="tx1"/>
                                            </a:fontRef>
                                          </p:style>
                                        </p:cxnSp>
                                        <p:cxnSp>
                                          <p:nvCxnSpPr>
                                            <p:cNvPr id="53" name="Conector recto 52">
                                              <a:extLst>
                                                <a:ext uri="{FF2B5EF4-FFF2-40B4-BE49-F238E27FC236}">
                                                  <a16:creationId xmlns:a16="http://schemas.microsoft.com/office/drawing/2014/main" id="{85D081A6-4B0B-4C7E-9316-6E9E3F629FB8}"/>
                                                </a:ext>
                                              </a:extLst>
                                            </p:cNvPr>
                                            <p:cNvCxnSpPr/>
                                            <p:nvPr/>
                                          </p:nvCxnSpPr>
                                          <p:spPr>
                                            <a:xfrm>
                                              <a:off x="0" y="471681"/>
                                              <a:ext cx="0" cy="3380873"/>
                                            </a:xfrm>
                                            <a:prstGeom prst="line">
                                              <a:avLst/>
                                            </a:prstGeom>
                                          </p:spPr>
                                          <p:style>
                                            <a:lnRef idx="1">
                                              <a:schemeClr val="dk1"/>
                                            </a:lnRef>
                                            <a:fillRef idx="0">
                                              <a:schemeClr val="dk1"/>
                                            </a:fillRef>
                                            <a:effectRef idx="0">
                                              <a:schemeClr val="dk1"/>
                                            </a:effectRef>
                                            <a:fontRef idx="minor">
                                              <a:schemeClr val="tx1"/>
                                            </a:fontRef>
                                          </p:style>
                                        </p:cxnSp>
                                        <p:cxnSp>
                                          <p:nvCxnSpPr>
                                            <p:cNvPr id="54" name="Conector recto 53">
                                              <a:extLst>
                                                <a:ext uri="{FF2B5EF4-FFF2-40B4-BE49-F238E27FC236}">
                                                  <a16:creationId xmlns:a16="http://schemas.microsoft.com/office/drawing/2014/main" id="{8D74C909-C7F6-41D9-90BE-1AB3D15F01E9}"/>
                                                </a:ext>
                                              </a:extLst>
                                            </p:cNvPr>
                                            <p:cNvCxnSpPr/>
                                            <p:nvPr/>
                                          </p:nvCxnSpPr>
                                          <p:spPr>
                                            <a:xfrm flipV="1">
                                              <a:off x="4137" y="1522621"/>
                                              <a:ext cx="577516" cy="0"/>
                                            </a:xfrm>
                                            <a:prstGeom prst="line">
                                              <a:avLst/>
                                            </a:prstGeom>
                                          </p:spPr>
                                          <p:style>
                                            <a:lnRef idx="1">
                                              <a:schemeClr val="dk1"/>
                                            </a:lnRef>
                                            <a:fillRef idx="0">
                                              <a:schemeClr val="dk1"/>
                                            </a:fillRef>
                                            <a:effectRef idx="0">
                                              <a:schemeClr val="dk1"/>
                                            </a:effectRef>
                                            <a:fontRef idx="minor">
                                              <a:schemeClr val="tx1"/>
                                            </a:fontRef>
                                          </p:style>
                                        </p:cxnSp>
                                        <p:cxnSp>
                                          <p:nvCxnSpPr>
                                            <p:cNvPr id="55" name="Conector recto 54">
                                              <a:extLst>
                                                <a:ext uri="{FF2B5EF4-FFF2-40B4-BE49-F238E27FC236}">
                                                  <a16:creationId xmlns:a16="http://schemas.microsoft.com/office/drawing/2014/main" id="{C322AD10-FF9C-4356-9AEC-D6AFF36E3852}"/>
                                                </a:ext>
                                              </a:extLst>
                                            </p:cNvPr>
                                            <p:cNvCxnSpPr/>
                                            <p:nvPr/>
                                          </p:nvCxnSpPr>
                                          <p:spPr>
                                            <a:xfrm flipV="1">
                                              <a:off x="8275" y="2668724"/>
                                              <a:ext cx="577516" cy="0"/>
                                            </a:xfrm>
                                            <a:prstGeom prst="line">
                                              <a:avLst/>
                                            </a:prstGeom>
                                          </p:spPr>
                                          <p:style>
                                            <a:lnRef idx="1">
                                              <a:schemeClr val="dk1"/>
                                            </a:lnRef>
                                            <a:fillRef idx="0">
                                              <a:schemeClr val="dk1"/>
                                            </a:fillRef>
                                            <a:effectRef idx="0">
                                              <a:schemeClr val="dk1"/>
                                            </a:effectRef>
                                            <a:fontRef idx="minor">
                                              <a:schemeClr val="tx1"/>
                                            </a:fontRef>
                                          </p:style>
                                        </p:cxnSp>
                                      </p:grpSp>
                                      <p:sp>
                                        <p:nvSpPr>
                                          <p:cNvPr id="45" name="Cuadro de texto 67">
                                            <a:extLst>
                                              <a:ext uri="{FF2B5EF4-FFF2-40B4-BE49-F238E27FC236}">
                                                <a16:creationId xmlns:a16="http://schemas.microsoft.com/office/drawing/2014/main" id="{86B8D404-0B61-4C16-8742-5D9DC2E356D6}"/>
                                              </a:ext>
                                            </a:extLst>
                                          </p:cNvPr>
                                          <p:cNvSpPr txBox="1"/>
                                          <p:nvPr/>
                                        </p:nvSpPr>
                                        <p:spPr>
                                          <a:xfrm>
                                            <a:off x="761310" y="3024554"/>
                                            <a:ext cx="699246"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dirty="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p:txBody>
                                      </p:sp>
                                    </p:grpSp>
                                  </p:grpSp>
                                </p:grpSp>
                                <p:sp>
                                  <p:nvSpPr>
                                    <p:cNvPr id="39" name="Cuadro de texto 68">
                                      <a:extLst>
                                        <a:ext uri="{FF2B5EF4-FFF2-40B4-BE49-F238E27FC236}">
                                          <a16:creationId xmlns:a16="http://schemas.microsoft.com/office/drawing/2014/main" id="{16D14902-0B65-4EFD-A784-813867C84DE2}"/>
                                        </a:ext>
                                      </a:extLst>
                                    </p:cNvPr>
                                    <p:cNvSpPr txBox="1"/>
                                    <p:nvPr/>
                                  </p:nvSpPr>
                                  <p:spPr>
                                    <a:xfrm>
                                      <a:off x="827511" y="4232720"/>
                                      <a:ext cx="777147"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grpSp>
                            </p:grpSp>
                          </p:grpSp>
                        </p:grpSp>
                      </p:grpSp>
                    </p:grpSp>
                    <p:sp>
                      <p:nvSpPr>
                        <p:cNvPr id="20" name="Cuadro de texto 69">
                          <a:extLst>
                            <a:ext uri="{FF2B5EF4-FFF2-40B4-BE49-F238E27FC236}">
                              <a16:creationId xmlns:a16="http://schemas.microsoft.com/office/drawing/2014/main" id="{8E836FD7-834F-4273-9779-47EF824D7BB8}"/>
                            </a:ext>
                          </a:extLst>
                        </p:cNvPr>
                        <p:cNvSpPr txBox="1"/>
                        <p:nvPr/>
                      </p:nvSpPr>
                      <p:spPr>
                        <a:xfrm>
                          <a:off x="45598" y="2758444"/>
                          <a:ext cx="1520952" cy="35305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USUARIO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grpSp>
                  <p:sp>
                    <p:nvSpPr>
                      <p:cNvPr id="18" name="Cuadro de texto 70">
                        <a:extLst>
                          <a:ext uri="{FF2B5EF4-FFF2-40B4-BE49-F238E27FC236}">
                            <a16:creationId xmlns:a16="http://schemas.microsoft.com/office/drawing/2014/main" id="{BE1AA78D-F2DB-4471-BBD6-44EE4DDC0B54}"/>
                          </a:ext>
                        </a:extLst>
                      </p:cNvPr>
                      <p:cNvSpPr txBox="1"/>
                      <p:nvPr/>
                    </p:nvSpPr>
                    <p:spPr>
                      <a:xfrm>
                        <a:off x="45723" y="3127255"/>
                        <a:ext cx="1520795" cy="129396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Nombre</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Apellido</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Celular</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Usuario</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err="1">
                            <a:effectLst/>
                            <a:latin typeface="Arial" panose="020B0604020202020204" pitchFamily="34" charset="0"/>
                            <a:ea typeface="Tw Cen MT" panose="020B0602020104020603" pitchFamily="34" charset="0"/>
                            <a:cs typeface="Arial" panose="020B0604020202020204" pitchFamily="34" charset="0"/>
                          </a:rPr>
                          <a:t>Password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cxnSp>
                  <p:nvCxnSpPr>
                    <p:cNvPr id="14" name="Conector recto 13">
                      <a:extLst>
                        <a:ext uri="{FF2B5EF4-FFF2-40B4-BE49-F238E27FC236}">
                          <a16:creationId xmlns:a16="http://schemas.microsoft.com/office/drawing/2014/main" id="{B0416768-D198-4CD2-ACF8-6DB2BB4898B4}"/>
                        </a:ext>
                      </a:extLst>
                    </p:cNvPr>
                    <p:cNvCxnSpPr/>
                    <p:nvPr/>
                  </p:nvCxnSpPr>
                  <p:spPr>
                    <a:xfrm>
                      <a:off x="1495425" y="1095375"/>
                      <a:ext cx="1784223" cy="0"/>
                    </a:xfrm>
                    <a:prstGeom prst="line">
                      <a:avLst/>
                    </a:prstGeom>
                  </p:spPr>
                  <p:style>
                    <a:lnRef idx="1">
                      <a:schemeClr val="dk1"/>
                    </a:lnRef>
                    <a:fillRef idx="0">
                      <a:schemeClr val="dk1"/>
                    </a:fillRef>
                    <a:effectRef idx="0">
                      <a:schemeClr val="dk1"/>
                    </a:effectRef>
                    <a:fontRef idx="minor">
                      <a:schemeClr val="tx1"/>
                    </a:fontRef>
                  </p:style>
                </p:cxnSp>
                <p:cxnSp>
                  <p:nvCxnSpPr>
                    <p:cNvPr id="15" name="Conector recto 14">
                      <a:extLst>
                        <a:ext uri="{FF2B5EF4-FFF2-40B4-BE49-F238E27FC236}">
                          <a16:creationId xmlns:a16="http://schemas.microsoft.com/office/drawing/2014/main" id="{D66BF561-6C1B-4A5E-9FAB-20E62A44044B}"/>
                        </a:ext>
                      </a:extLst>
                    </p:cNvPr>
                    <p:cNvCxnSpPr/>
                    <p:nvPr/>
                  </p:nvCxnSpPr>
                  <p:spPr>
                    <a:xfrm>
                      <a:off x="3257550" y="1085850"/>
                      <a:ext cx="0" cy="495300"/>
                    </a:xfrm>
                    <a:prstGeom prst="line">
                      <a:avLst/>
                    </a:prstGeom>
                  </p:spPr>
                  <p:style>
                    <a:lnRef idx="1">
                      <a:schemeClr val="dk1"/>
                    </a:lnRef>
                    <a:fillRef idx="0">
                      <a:schemeClr val="dk1"/>
                    </a:fillRef>
                    <a:effectRef idx="0">
                      <a:schemeClr val="dk1"/>
                    </a:effectRef>
                    <a:fontRef idx="minor">
                      <a:schemeClr val="tx1"/>
                    </a:fontRef>
                  </p:style>
                </p:cxnSp>
                <p:cxnSp>
                  <p:nvCxnSpPr>
                    <p:cNvPr id="16" name="Conector recto 15">
                      <a:extLst>
                        <a:ext uri="{FF2B5EF4-FFF2-40B4-BE49-F238E27FC236}">
                          <a16:creationId xmlns:a16="http://schemas.microsoft.com/office/drawing/2014/main" id="{9BE01F18-9551-41B8-A8B3-CF29B1628669}"/>
                        </a:ext>
                      </a:extLst>
                    </p:cNvPr>
                    <p:cNvCxnSpPr/>
                    <p:nvPr/>
                  </p:nvCxnSpPr>
                  <p:spPr>
                    <a:xfrm>
                      <a:off x="3257550" y="2257425"/>
                      <a:ext cx="0" cy="438150"/>
                    </a:xfrm>
                    <a:prstGeom prst="line">
                      <a:avLst/>
                    </a:prstGeom>
                  </p:spPr>
                  <p:style>
                    <a:lnRef idx="1">
                      <a:schemeClr val="dk1"/>
                    </a:lnRef>
                    <a:fillRef idx="0">
                      <a:schemeClr val="dk1"/>
                    </a:fillRef>
                    <a:effectRef idx="0">
                      <a:schemeClr val="dk1"/>
                    </a:effectRef>
                    <a:fontRef idx="minor">
                      <a:schemeClr val="tx1"/>
                    </a:fontRef>
                  </p:style>
                </p:cxnSp>
              </p:grpSp>
            </p:grpSp>
            <p:sp>
              <p:nvSpPr>
                <p:cNvPr id="10" name="Cuadro de texto 74">
                  <a:extLst>
                    <a:ext uri="{FF2B5EF4-FFF2-40B4-BE49-F238E27FC236}">
                      <a16:creationId xmlns:a16="http://schemas.microsoft.com/office/drawing/2014/main" id="{01FB2944-B633-4F16-B8DE-DEF3CB9FB88C}"/>
                    </a:ext>
                  </a:extLst>
                </p:cNvPr>
                <p:cNvSpPr txBox="1"/>
                <p:nvPr/>
              </p:nvSpPr>
              <p:spPr>
                <a:xfrm>
                  <a:off x="200024" y="1800225"/>
                  <a:ext cx="552451"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a:effectLst/>
                      <a:latin typeface="Arial" panose="020B0604020202020204" pitchFamily="34" charset="0"/>
                      <a:ea typeface="Times New Roman" panose="02020603050405020304" pitchFamily="18" charset="0"/>
                      <a:cs typeface="Times New Roman" panose="02020603050405020304" pitchFamily="18" charset="0"/>
                    </a:rPr>
                    <a:t>(N:1)</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grpSp>
        </p:grpSp>
      </p:grpSp>
    </p:spTree>
    <p:extLst>
      <p:ext uri="{BB962C8B-B14F-4D97-AF65-F5344CB8AC3E}">
        <p14:creationId xmlns:p14="http://schemas.microsoft.com/office/powerpoint/2010/main" val="3817335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B661B9-866A-4D7B-B36D-6A880E76C417}"/>
              </a:ext>
            </a:extLst>
          </p:cNvPr>
          <p:cNvSpPr>
            <a:spLocks noGrp="1"/>
          </p:cNvSpPr>
          <p:nvPr>
            <p:ph type="title"/>
          </p:nvPr>
        </p:nvSpPr>
        <p:spPr/>
        <p:txBody>
          <a:bodyPr>
            <a:normAutofit/>
          </a:bodyPr>
          <a:lstStyle/>
          <a:p>
            <a:r>
              <a:rPr lang="es-ES" sz="3200" dirty="0"/>
              <a:t>Segundo Sprint</a:t>
            </a:r>
          </a:p>
        </p:txBody>
      </p:sp>
      <p:pic>
        <p:nvPicPr>
          <p:cNvPr id="5" name="Marcador de contenido 4">
            <a:extLst>
              <a:ext uri="{FF2B5EF4-FFF2-40B4-BE49-F238E27FC236}">
                <a16:creationId xmlns:a16="http://schemas.microsoft.com/office/drawing/2014/main" id="{CA9B9BED-706D-4B26-8495-E9A9D839C33E}"/>
              </a:ext>
            </a:extLst>
          </p:cNvPr>
          <p:cNvPicPr>
            <a:picLocks noGrp="1" noChangeAspect="1"/>
          </p:cNvPicPr>
          <p:nvPr>
            <p:ph idx="1"/>
          </p:nvPr>
        </p:nvPicPr>
        <p:blipFill>
          <a:blip r:embed="rId2"/>
          <a:stretch>
            <a:fillRect/>
          </a:stretch>
        </p:blipFill>
        <p:spPr>
          <a:xfrm>
            <a:off x="6178631" y="2339193"/>
            <a:ext cx="2405196" cy="1477703"/>
          </a:xfrm>
        </p:spPr>
      </p:pic>
    </p:spTree>
    <p:extLst>
      <p:ext uri="{BB962C8B-B14F-4D97-AF65-F5344CB8AC3E}">
        <p14:creationId xmlns:p14="http://schemas.microsoft.com/office/powerpoint/2010/main" val="305994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69E53E-90CA-486C-B0E6-0E98F4BFF042}"/>
              </a:ext>
            </a:extLst>
          </p:cNvPr>
          <p:cNvSpPr>
            <a:spLocks noGrp="1"/>
          </p:cNvSpPr>
          <p:nvPr>
            <p:ph type="title"/>
          </p:nvPr>
        </p:nvSpPr>
        <p:spPr>
          <a:xfrm>
            <a:off x="252919" y="1123837"/>
            <a:ext cx="3157546" cy="4601183"/>
          </a:xfrm>
        </p:spPr>
        <p:txBody>
          <a:bodyPr/>
          <a:lstStyle/>
          <a:p>
            <a:r>
              <a:rPr lang="es-ES" dirty="0"/>
              <a:t>Segundo Sprint (Planteamiento de sprint)</a:t>
            </a:r>
          </a:p>
        </p:txBody>
      </p:sp>
      <p:graphicFrame>
        <p:nvGraphicFramePr>
          <p:cNvPr id="4" name="Marcador de contenido 3">
            <a:extLst>
              <a:ext uri="{FF2B5EF4-FFF2-40B4-BE49-F238E27FC236}">
                <a16:creationId xmlns:a16="http://schemas.microsoft.com/office/drawing/2014/main" id="{E0FFB0F1-BDF0-4F06-B7B4-9CAFE8DE0FE1}"/>
              </a:ext>
            </a:extLst>
          </p:cNvPr>
          <p:cNvGraphicFramePr>
            <a:graphicFrameLocks noGrp="1"/>
          </p:cNvGraphicFramePr>
          <p:nvPr>
            <p:ph idx="1"/>
            <p:extLst>
              <p:ext uri="{D42A27DB-BD31-4B8C-83A1-F6EECF244321}">
                <p14:modId xmlns:p14="http://schemas.microsoft.com/office/powerpoint/2010/main" val="2203569757"/>
              </p:ext>
            </p:extLst>
          </p:nvPr>
        </p:nvGraphicFramePr>
        <p:xfrm>
          <a:off x="4449683" y="862666"/>
          <a:ext cx="6153309" cy="5154121"/>
        </p:xfrm>
        <a:graphic>
          <a:graphicData uri="http://schemas.openxmlformats.org/drawingml/2006/table">
            <a:tbl>
              <a:tblPr firstRow="1" firstCol="1" bandRow="1">
                <a:tableStyleId>{5C22544A-7EE6-4342-B048-85BDC9FD1C3A}</a:tableStyleId>
              </a:tblPr>
              <a:tblGrid>
                <a:gridCol w="1801378">
                  <a:extLst>
                    <a:ext uri="{9D8B030D-6E8A-4147-A177-3AD203B41FA5}">
                      <a16:colId xmlns:a16="http://schemas.microsoft.com/office/drawing/2014/main" val="206903420"/>
                    </a:ext>
                  </a:extLst>
                </a:gridCol>
                <a:gridCol w="1269584">
                  <a:extLst>
                    <a:ext uri="{9D8B030D-6E8A-4147-A177-3AD203B41FA5}">
                      <a16:colId xmlns:a16="http://schemas.microsoft.com/office/drawing/2014/main" val="2082125522"/>
                    </a:ext>
                  </a:extLst>
                </a:gridCol>
                <a:gridCol w="918850">
                  <a:extLst>
                    <a:ext uri="{9D8B030D-6E8A-4147-A177-3AD203B41FA5}">
                      <a16:colId xmlns:a16="http://schemas.microsoft.com/office/drawing/2014/main" val="1279925015"/>
                    </a:ext>
                  </a:extLst>
                </a:gridCol>
                <a:gridCol w="623950">
                  <a:extLst>
                    <a:ext uri="{9D8B030D-6E8A-4147-A177-3AD203B41FA5}">
                      <a16:colId xmlns:a16="http://schemas.microsoft.com/office/drawing/2014/main" val="2189559855"/>
                    </a:ext>
                  </a:extLst>
                </a:gridCol>
                <a:gridCol w="538299">
                  <a:extLst>
                    <a:ext uri="{9D8B030D-6E8A-4147-A177-3AD203B41FA5}">
                      <a16:colId xmlns:a16="http://schemas.microsoft.com/office/drawing/2014/main" val="2709018953"/>
                    </a:ext>
                  </a:extLst>
                </a:gridCol>
                <a:gridCol w="1001248">
                  <a:extLst>
                    <a:ext uri="{9D8B030D-6E8A-4147-A177-3AD203B41FA5}">
                      <a16:colId xmlns:a16="http://schemas.microsoft.com/office/drawing/2014/main" val="1125419545"/>
                    </a:ext>
                  </a:extLst>
                </a:gridCol>
              </a:tblGrid>
              <a:tr h="404405">
                <a:tc>
                  <a:txBody>
                    <a:bodyPr/>
                    <a:lstStyle/>
                    <a:p>
                      <a:pPr algn="ctr">
                        <a:lnSpc>
                          <a:spcPct val="115000"/>
                        </a:lnSpc>
                        <a:spcAft>
                          <a:spcPts val="0"/>
                        </a:spcAft>
                      </a:pPr>
                      <a:r>
                        <a:rPr lang="es-MX" sz="1200">
                          <a:effectLst/>
                        </a:rPr>
                        <a:t>Nombre de la tarea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Responsable</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Fecha de inicio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Fecha final</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Días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Estado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659992973"/>
                  </a:ext>
                </a:extLst>
              </a:tr>
              <a:tr h="282282">
                <a:tc>
                  <a:txBody>
                    <a:bodyPr/>
                    <a:lstStyle/>
                    <a:p>
                      <a:pPr algn="l">
                        <a:lnSpc>
                          <a:spcPct val="115000"/>
                        </a:lnSpc>
                        <a:spcAft>
                          <a:spcPts val="0"/>
                        </a:spcAft>
                      </a:pPr>
                      <a:r>
                        <a:rPr lang="es-MX" sz="1200" dirty="0">
                          <a:effectLst/>
                        </a:rPr>
                        <a:t>Sprint 1</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Antonio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2/18/19</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2/25/19</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7</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Terminado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272058467"/>
                  </a:ext>
                </a:extLst>
              </a:tr>
              <a:tr h="282282">
                <a:tc>
                  <a:txBody>
                    <a:bodyPr/>
                    <a:lstStyle/>
                    <a:p>
                      <a:pPr algn="l">
                        <a:lnSpc>
                          <a:spcPct val="115000"/>
                        </a:lnSpc>
                        <a:spcAft>
                          <a:spcPts val="0"/>
                        </a:spcAft>
                      </a:pPr>
                      <a:r>
                        <a:rPr lang="es-MX" sz="900">
                          <a:effectLst/>
                        </a:rPr>
                        <a:t>Diseño del prototipo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2/24/19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6</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85164874"/>
                  </a:ext>
                </a:extLst>
              </a:tr>
              <a:tr h="317716">
                <a:tc>
                  <a:txBody>
                    <a:bodyPr/>
                    <a:lstStyle/>
                    <a:p>
                      <a:pPr algn="l">
                        <a:lnSpc>
                          <a:spcPct val="115000"/>
                        </a:lnSpc>
                        <a:spcAft>
                          <a:spcPts val="0"/>
                        </a:spcAft>
                      </a:pPr>
                      <a:r>
                        <a:rPr lang="es-MX" sz="900">
                          <a:effectLst/>
                        </a:rPr>
                        <a:t>Storyboards de la aplicación de escritorio.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2/22/19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526991779"/>
                  </a:ext>
                </a:extLst>
              </a:tr>
              <a:tr h="282282">
                <a:tc>
                  <a:txBody>
                    <a:bodyPr/>
                    <a:lstStyle/>
                    <a:p>
                      <a:pPr algn="l">
                        <a:lnSpc>
                          <a:spcPct val="115000"/>
                        </a:lnSpc>
                        <a:spcAft>
                          <a:spcPts val="0"/>
                        </a:spcAft>
                      </a:pPr>
                      <a:r>
                        <a:rPr lang="es-MX" sz="900">
                          <a:effectLst/>
                        </a:rPr>
                        <a:t>Diseño de la base de datos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052576011"/>
                  </a:ext>
                </a:extLst>
              </a:tr>
              <a:tr h="282282">
                <a:tc>
                  <a:txBody>
                    <a:bodyPr/>
                    <a:lstStyle/>
                    <a:p>
                      <a:pPr algn="l">
                        <a:lnSpc>
                          <a:spcPct val="115000"/>
                        </a:lnSpc>
                        <a:spcAft>
                          <a:spcPts val="0"/>
                        </a:spcAft>
                      </a:pPr>
                      <a:r>
                        <a:rPr lang="es-MX" sz="1200">
                          <a:effectLst/>
                        </a:rPr>
                        <a:t>Sprint 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3/5/19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7</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Completo</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60394115"/>
                  </a:ext>
                </a:extLst>
              </a:tr>
              <a:tr h="346915">
                <a:tc>
                  <a:txBody>
                    <a:bodyPr/>
                    <a:lstStyle/>
                    <a:p>
                      <a:pPr algn="l">
                        <a:lnSpc>
                          <a:spcPct val="115000"/>
                        </a:lnSpc>
                        <a:spcAft>
                          <a:spcPts val="0"/>
                        </a:spcAft>
                      </a:pPr>
                      <a:r>
                        <a:rPr lang="es-MX" sz="900" dirty="0">
                          <a:effectLst/>
                        </a:rPr>
                        <a:t>Registrar datos de la mascota</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3/3/19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5</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Completo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4135921769"/>
                  </a:ext>
                </a:extLst>
              </a:tr>
              <a:tr h="282282">
                <a:tc>
                  <a:txBody>
                    <a:bodyPr/>
                    <a:lstStyle/>
                    <a:p>
                      <a:pPr algn="l">
                        <a:lnSpc>
                          <a:spcPct val="115000"/>
                        </a:lnSpc>
                        <a:spcAft>
                          <a:spcPts val="0"/>
                        </a:spcAft>
                      </a:pPr>
                      <a:r>
                        <a:rPr lang="es-MX" sz="900" dirty="0">
                          <a:effectLst/>
                        </a:rPr>
                        <a:t>Mostrar datos de la mascota.</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3/2/19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Completo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229847824"/>
                  </a:ext>
                </a:extLst>
              </a:tr>
              <a:tr h="282282">
                <a:tc>
                  <a:txBody>
                    <a:bodyPr/>
                    <a:lstStyle/>
                    <a:p>
                      <a:pPr algn="l">
                        <a:lnSpc>
                          <a:spcPct val="115000"/>
                        </a:lnSpc>
                        <a:spcAft>
                          <a:spcPts val="0"/>
                        </a:spcAft>
                      </a:pPr>
                      <a:r>
                        <a:rPr lang="es-MX" sz="900" dirty="0">
                          <a:effectLst/>
                        </a:rPr>
                        <a:t>Crear la base de datos.</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Completo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943125768"/>
                  </a:ext>
                </a:extLst>
              </a:tr>
              <a:tr h="705542">
                <a:tc>
                  <a:txBody>
                    <a:bodyPr/>
                    <a:lstStyle/>
                    <a:p>
                      <a:pPr algn="l">
                        <a:lnSpc>
                          <a:spcPct val="115000"/>
                        </a:lnSpc>
                        <a:spcAft>
                          <a:spcPts val="0"/>
                        </a:spcAft>
                      </a:pPr>
                      <a:r>
                        <a:rPr lang="es-MX" sz="900" dirty="0">
                          <a:effectLst/>
                        </a:rPr>
                        <a:t>Mostrar prototipo final.</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Terminado (en espera de construcción físico)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14506511"/>
                  </a:ext>
                </a:extLst>
              </a:tr>
              <a:tr h="282282">
                <a:tc>
                  <a:txBody>
                    <a:bodyPr/>
                    <a:lstStyle/>
                    <a:p>
                      <a:pPr algn="l">
                        <a:lnSpc>
                          <a:spcPct val="115000"/>
                        </a:lnSpc>
                        <a:spcAft>
                          <a:spcPts val="0"/>
                        </a:spcAft>
                      </a:pPr>
                      <a:r>
                        <a:rPr lang="es-MX" sz="1200">
                          <a:effectLst/>
                        </a:rPr>
                        <a:t>Sprint 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3/13/19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7</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957581934"/>
                  </a:ext>
                </a:extLst>
              </a:tr>
              <a:tr h="282282">
                <a:tc>
                  <a:txBody>
                    <a:bodyPr/>
                    <a:lstStyle/>
                    <a:p>
                      <a:pPr algn="l">
                        <a:lnSpc>
                          <a:spcPct val="115000"/>
                        </a:lnSpc>
                        <a:spcAft>
                          <a:spcPts val="0"/>
                        </a:spcAft>
                      </a:pPr>
                      <a:r>
                        <a:rPr lang="es-MX" sz="900">
                          <a:effectLst/>
                        </a:rPr>
                        <a:t>Eliminar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3/9/19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060931347"/>
                  </a:ext>
                </a:extLst>
              </a:tr>
              <a:tr h="317716">
                <a:tc>
                  <a:txBody>
                    <a:bodyPr/>
                    <a:lstStyle/>
                    <a:p>
                      <a:pPr algn="l">
                        <a:lnSpc>
                          <a:spcPct val="115000"/>
                        </a:lnSpc>
                        <a:spcAft>
                          <a:spcPts val="0"/>
                        </a:spcAft>
                      </a:pPr>
                      <a:r>
                        <a:rPr lang="es-MX" sz="900">
                          <a:effectLst/>
                        </a:rPr>
                        <a:t>Modificar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3/10/19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450459254"/>
                  </a:ext>
                </a:extLst>
              </a:tr>
              <a:tr h="317716">
                <a:tc>
                  <a:txBody>
                    <a:bodyPr/>
                    <a:lstStyle/>
                    <a:p>
                      <a:pPr algn="l">
                        <a:lnSpc>
                          <a:spcPct val="115000"/>
                        </a:lnSpc>
                        <a:spcAft>
                          <a:spcPts val="0"/>
                        </a:spcAft>
                      </a:pPr>
                      <a:r>
                        <a:rPr lang="es-MX" sz="900">
                          <a:effectLst/>
                        </a:rPr>
                        <a:t>Realizar calculo correspondiente de comida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477338456"/>
                  </a:ext>
                </a:extLst>
              </a:tr>
              <a:tr h="482209">
                <a:tc>
                  <a:txBody>
                    <a:bodyPr/>
                    <a:lstStyle/>
                    <a:p>
                      <a:pPr algn="l">
                        <a:lnSpc>
                          <a:spcPct val="115000"/>
                        </a:lnSpc>
                        <a:spcAft>
                          <a:spcPts val="0"/>
                        </a:spcAft>
                      </a:pPr>
                      <a:r>
                        <a:rPr lang="es-MX" sz="900">
                          <a:effectLst/>
                        </a:rPr>
                        <a:t>Envía notificación para actualizar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5</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Sin empezar</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888407251"/>
                  </a:ext>
                </a:extLst>
              </a:tr>
            </a:tbl>
          </a:graphicData>
        </a:graphic>
      </p:graphicFrame>
      <p:sp>
        <p:nvSpPr>
          <p:cNvPr id="6" name="Abrir corchete 5">
            <a:extLst>
              <a:ext uri="{FF2B5EF4-FFF2-40B4-BE49-F238E27FC236}">
                <a16:creationId xmlns:a16="http://schemas.microsoft.com/office/drawing/2014/main" id="{5A2F1702-CC5F-426A-AF9C-A41A11132159}"/>
              </a:ext>
            </a:extLst>
          </p:cNvPr>
          <p:cNvSpPr/>
          <p:nvPr/>
        </p:nvSpPr>
        <p:spPr>
          <a:xfrm>
            <a:off x="4118919" y="2553730"/>
            <a:ext cx="255373" cy="1721708"/>
          </a:xfrm>
          <a:prstGeom prst="leftBracket">
            <a:avLst/>
          </a:prstGeom>
          <a:ln>
            <a:solidFill>
              <a:schemeClr val="accent5">
                <a:lumMod val="75000"/>
                <a:alpha val="50000"/>
              </a:schemeClr>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s-ES"/>
          </a:p>
        </p:txBody>
      </p:sp>
    </p:spTree>
    <p:extLst>
      <p:ext uri="{BB962C8B-B14F-4D97-AF65-F5344CB8AC3E}">
        <p14:creationId xmlns:p14="http://schemas.microsoft.com/office/powerpoint/2010/main" val="489884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64790D-7AE8-4CEC-8CB8-9B5DD69E9264}"/>
              </a:ext>
            </a:extLst>
          </p:cNvPr>
          <p:cNvSpPr>
            <a:spLocks noGrp="1"/>
          </p:cNvSpPr>
          <p:nvPr>
            <p:ph type="title"/>
          </p:nvPr>
        </p:nvSpPr>
        <p:spPr/>
        <p:txBody>
          <a:bodyPr/>
          <a:lstStyle/>
          <a:p>
            <a:r>
              <a:rPr lang="es-MX" dirty="0"/>
              <a:t>Segundo Sprint (Creación de BD)</a:t>
            </a:r>
            <a:endParaRPr lang="es-ES" dirty="0"/>
          </a:p>
        </p:txBody>
      </p:sp>
      <p:sp>
        <p:nvSpPr>
          <p:cNvPr id="3" name="Marcador de contenido 2">
            <a:extLst>
              <a:ext uri="{FF2B5EF4-FFF2-40B4-BE49-F238E27FC236}">
                <a16:creationId xmlns:a16="http://schemas.microsoft.com/office/drawing/2014/main" id="{A06B6A47-9B6D-40AF-9196-3B32733401AD}"/>
              </a:ext>
            </a:extLst>
          </p:cNvPr>
          <p:cNvSpPr>
            <a:spLocks noGrp="1"/>
          </p:cNvSpPr>
          <p:nvPr>
            <p:ph idx="1"/>
          </p:nvPr>
        </p:nvSpPr>
        <p:spPr/>
        <p:txBody>
          <a:bodyPr/>
          <a:lstStyle/>
          <a:p>
            <a:r>
              <a:rPr lang="es-ES" dirty="0"/>
              <a:t>Pegar base nueva :v</a:t>
            </a:r>
          </a:p>
          <a:p>
            <a:r>
              <a:rPr lang="es-ES" dirty="0"/>
              <a:t>Y mostrar script :c</a:t>
            </a:r>
          </a:p>
          <a:p>
            <a:endParaRPr lang="es-ES" dirty="0"/>
          </a:p>
        </p:txBody>
      </p:sp>
    </p:spTree>
    <p:extLst>
      <p:ext uri="{BB962C8B-B14F-4D97-AF65-F5344CB8AC3E}">
        <p14:creationId xmlns:p14="http://schemas.microsoft.com/office/powerpoint/2010/main" val="1757772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(Iniciar sesión)</a:t>
            </a:r>
            <a:endParaRPr lang="es-ES" sz="2800" dirty="0"/>
          </a:p>
        </p:txBody>
      </p:sp>
      <p:sp>
        <p:nvSpPr>
          <p:cNvPr id="3" name="Marcador de contenido 2">
            <a:extLst>
              <a:ext uri="{FF2B5EF4-FFF2-40B4-BE49-F238E27FC236}">
                <a16:creationId xmlns:a16="http://schemas.microsoft.com/office/drawing/2014/main" id="{016B91DE-E8E2-4C9C-A83A-6539A2D714D9}"/>
              </a:ext>
            </a:extLst>
          </p:cNvPr>
          <p:cNvSpPr>
            <a:spLocks noGrp="1"/>
          </p:cNvSpPr>
          <p:nvPr>
            <p:ph idx="1"/>
          </p:nvPr>
        </p:nvSpPr>
        <p:spPr>
          <a:xfrm>
            <a:off x="3844554" y="795338"/>
            <a:ext cx="7315200" cy="1317667"/>
          </a:xfrm>
        </p:spPr>
        <p:txBody>
          <a:bodyPr/>
          <a:lstStyle/>
          <a:p>
            <a:pPr marL="0" indent="0">
              <a:buNone/>
            </a:pPr>
            <a:r>
              <a:rPr lang="es-ES" dirty="0"/>
              <a:t>Como antecedente el usuario debe ingresar al sistema, en caso de no contar con una cuenta debe darse de alta en la sección de “registrarse”.</a:t>
            </a:r>
          </a:p>
          <a:p>
            <a:pPr marL="0" indent="0">
              <a:buNone/>
            </a:pPr>
            <a:endParaRPr lang="es-ES" dirty="0"/>
          </a:p>
        </p:txBody>
      </p:sp>
      <p:pic>
        <p:nvPicPr>
          <p:cNvPr id="4" name="Imagen 3">
            <a:extLst>
              <a:ext uri="{FF2B5EF4-FFF2-40B4-BE49-F238E27FC236}">
                <a16:creationId xmlns:a16="http://schemas.microsoft.com/office/drawing/2014/main" id="{8DFBD6DE-C23C-45AC-A4D7-3D0FE120CD0D}"/>
              </a:ext>
            </a:extLst>
          </p:cNvPr>
          <p:cNvPicPr>
            <a:picLocks noChangeAspect="1"/>
          </p:cNvPicPr>
          <p:nvPr/>
        </p:nvPicPr>
        <p:blipFill>
          <a:blip r:embed="rId2"/>
          <a:stretch>
            <a:fillRect/>
          </a:stretch>
        </p:blipFill>
        <p:spPr>
          <a:xfrm>
            <a:off x="4835540" y="2040993"/>
            <a:ext cx="5004607" cy="325593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639948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(Registro de usuario)</a:t>
            </a:r>
            <a:endParaRPr lang="es-ES" sz="2800" dirty="0"/>
          </a:p>
        </p:txBody>
      </p:sp>
      <p:sp>
        <p:nvSpPr>
          <p:cNvPr id="3" name="Marcador de contenido 2">
            <a:extLst>
              <a:ext uri="{FF2B5EF4-FFF2-40B4-BE49-F238E27FC236}">
                <a16:creationId xmlns:a16="http://schemas.microsoft.com/office/drawing/2014/main" id="{016B91DE-E8E2-4C9C-A83A-6539A2D714D9}"/>
              </a:ext>
            </a:extLst>
          </p:cNvPr>
          <p:cNvSpPr>
            <a:spLocks noGrp="1"/>
          </p:cNvSpPr>
          <p:nvPr>
            <p:ph idx="1"/>
          </p:nvPr>
        </p:nvSpPr>
        <p:spPr>
          <a:xfrm>
            <a:off x="3844554" y="795338"/>
            <a:ext cx="7315200" cy="1317667"/>
          </a:xfrm>
        </p:spPr>
        <p:txBody>
          <a:bodyPr/>
          <a:lstStyle/>
          <a:p>
            <a:pPr marL="0" indent="0">
              <a:buNone/>
            </a:pPr>
            <a:r>
              <a:rPr lang="es-ES" dirty="0"/>
              <a:t>Para el registro es tan simple como colocar sus datos correspondientes junto con su número telefónico y correo para permitir la restauración de contraseña.</a:t>
            </a:r>
          </a:p>
          <a:p>
            <a:pPr marL="0" indent="0">
              <a:buNone/>
            </a:pPr>
            <a:endParaRPr lang="es-ES" dirty="0"/>
          </a:p>
        </p:txBody>
      </p:sp>
      <p:pic>
        <p:nvPicPr>
          <p:cNvPr id="5" name="Imagen 4">
            <a:extLst>
              <a:ext uri="{FF2B5EF4-FFF2-40B4-BE49-F238E27FC236}">
                <a16:creationId xmlns:a16="http://schemas.microsoft.com/office/drawing/2014/main" id="{611E896E-A416-4C2F-B2F9-2A66750D8764}"/>
              </a:ext>
            </a:extLst>
          </p:cNvPr>
          <p:cNvPicPr>
            <a:picLocks noChangeAspect="1"/>
          </p:cNvPicPr>
          <p:nvPr/>
        </p:nvPicPr>
        <p:blipFill>
          <a:blip r:embed="rId2"/>
          <a:stretch>
            <a:fillRect/>
          </a:stretch>
        </p:blipFill>
        <p:spPr>
          <a:xfrm>
            <a:off x="4209793" y="2113005"/>
            <a:ext cx="6119792" cy="3697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65147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(Registro de mascota)</a:t>
            </a:r>
            <a:endParaRPr lang="es-ES" sz="2800" dirty="0"/>
          </a:p>
        </p:txBody>
      </p:sp>
      <p:sp>
        <p:nvSpPr>
          <p:cNvPr id="3" name="Marcador de contenido 2">
            <a:extLst>
              <a:ext uri="{FF2B5EF4-FFF2-40B4-BE49-F238E27FC236}">
                <a16:creationId xmlns:a16="http://schemas.microsoft.com/office/drawing/2014/main" id="{016B91DE-E8E2-4C9C-A83A-6539A2D714D9}"/>
              </a:ext>
            </a:extLst>
          </p:cNvPr>
          <p:cNvSpPr>
            <a:spLocks noGrp="1"/>
          </p:cNvSpPr>
          <p:nvPr>
            <p:ph idx="1"/>
          </p:nvPr>
        </p:nvSpPr>
        <p:spPr>
          <a:xfrm>
            <a:off x="3844554" y="795338"/>
            <a:ext cx="7315200" cy="1317667"/>
          </a:xfrm>
        </p:spPr>
        <p:txBody>
          <a:bodyPr/>
          <a:lstStyle/>
          <a:p>
            <a:pPr marL="0" indent="0">
              <a:buNone/>
            </a:pPr>
            <a:r>
              <a:rPr lang="es-ES" dirty="0"/>
              <a:t>El registro de la mascota se realiza introduciendo los datos del ejemplar y seleccionando los filtros correspondientes.</a:t>
            </a:r>
          </a:p>
          <a:p>
            <a:pPr marL="0" indent="0">
              <a:buNone/>
            </a:pPr>
            <a:endParaRPr lang="es-ES" dirty="0"/>
          </a:p>
        </p:txBody>
      </p:sp>
      <p:pic>
        <p:nvPicPr>
          <p:cNvPr id="5" name="Imagen 4">
            <a:extLst>
              <a:ext uri="{FF2B5EF4-FFF2-40B4-BE49-F238E27FC236}">
                <a16:creationId xmlns:a16="http://schemas.microsoft.com/office/drawing/2014/main" id="{A0A3B591-E38D-4EF3-A407-82EE9E53BA66}"/>
              </a:ext>
            </a:extLst>
          </p:cNvPr>
          <p:cNvPicPr>
            <a:picLocks noChangeAspect="1"/>
          </p:cNvPicPr>
          <p:nvPr/>
        </p:nvPicPr>
        <p:blipFill>
          <a:blip r:embed="rId2"/>
          <a:stretch>
            <a:fillRect/>
          </a:stretch>
        </p:blipFill>
        <p:spPr>
          <a:xfrm>
            <a:off x="4002443" y="1746421"/>
            <a:ext cx="7157311" cy="43162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35446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(Mostrar datos de la mascota)</a:t>
            </a:r>
            <a:endParaRPr lang="es-ES" sz="2800" dirty="0"/>
          </a:p>
        </p:txBody>
      </p:sp>
      <p:pic>
        <p:nvPicPr>
          <p:cNvPr id="5" name="Imagen 4">
            <a:extLst>
              <a:ext uri="{FF2B5EF4-FFF2-40B4-BE49-F238E27FC236}">
                <a16:creationId xmlns:a16="http://schemas.microsoft.com/office/drawing/2014/main" id="{88920342-4BC3-4EED-8291-16D59DB68101}"/>
              </a:ext>
            </a:extLst>
          </p:cNvPr>
          <p:cNvPicPr>
            <a:picLocks noChangeAspect="1"/>
          </p:cNvPicPr>
          <p:nvPr/>
        </p:nvPicPr>
        <p:blipFill>
          <a:blip r:embed="rId2"/>
          <a:stretch>
            <a:fillRect/>
          </a:stretch>
        </p:blipFill>
        <p:spPr>
          <a:xfrm>
            <a:off x="4833937" y="2747962"/>
            <a:ext cx="2524125" cy="13620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Imagen 5">
            <a:extLst>
              <a:ext uri="{FF2B5EF4-FFF2-40B4-BE49-F238E27FC236}">
                <a16:creationId xmlns:a16="http://schemas.microsoft.com/office/drawing/2014/main" id="{16AD8993-5ADB-4643-88A3-99225ADDEB5D}"/>
              </a:ext>
            </a:extLst>
          </p:cNvPr>
          <p:cNvPicPr>
            <a:picLocks noChangeAspect="1"/>
          </p:cNvPicPr>
          <p:nvPr/>
        </p:nvPicPr>
        <p:blipFill>
          <a:blip r:embed="rId3"/>
          <a:stretch>
            <a:fillRect/>
          </a:stretch>
        </p:blipFill>
        <p:spPr>
          <a:xfrm>
            <a:off x="7603138" y="2757487"/>
            <a:ext cx="3114675" cy="13525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Marcador de contenido 6">
            <a:extLst>
              <a:ext uri="{FF2B5EF4-FFF2-40B4-BE49-F238E27FC236}">
                <a16:creationId xmlns:a16="http://schemas.microsoft.com/office/drawing/2014/main" id="{CBC9BC05-41A9-4A5E-A135-689344CCF55F}"/>
              </a:ext>
            </a:extLst>
          </p:cNvPr>
          <p:cNvSpPr>
            <a:spLocks noGrp="1"/>
          </p:cNvSpPr>
          <p:nvPr>
            <p:ph idx="1"/>
          </p:nvPr>
        </p:nvSpPr>
        <p:spPr>
          <a:xfrm>
            <a:off x="3877506" y="856734"/>
            <a:ext cx="7315200" cy="1272705"/>
          </a:xfrm>
        </p:spPr>
        <p:txBody>
          <a:bodyPr/>
          <a:lstStyle/>
          <a:p>
            <a:pPr marL="0" indent="0">
              <a:buNone/>
            </a:pPr>
            <a:r>
              <a:rPr lang="es-ES" dirty="0"/>
              <a:t>Una vez mostrado el mensaje de que la mascota fue registrada se puede consultar ingresando el nombre del ejemplar.</a:t>
            </a:r>
          </a:p>
        </p:txBody>
      </p:sp>
    </p:spTree>
    <p:extLst>
      <p:ext uri="{BB962C8B-B14F-4D97-AF65-F5344CB8AC3E}">
        <p14:creationId xmlns:p14="http://schemas.microsoft.com/office/powerpoint/2010/main" val="38859317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65DFFD-7815-416E-B4D8-7450E0A97367}"/>
              </a:ext>
            </a:extLst>
          </p:cNvPr>
          <p:cNvSpPr>
            <a:spLocks noGrp="1"/>
          </p:cNvSpPr>
          <p:nvPr>
            <p:ph type="title"/>
          </p:nvPr>
        </p:nvSpPr>
        <p:spPr/>
        <p:txBody>
          <a:bodyPr/>
          <a:lstStyle/>
          <a:p>
            <a:r>
              <a:rPr lang="es-MX" dirty="0"/>
              <a:t>Segundo Sprint (Mostrar datos de la mascota)</a:t>
            </a:r>
            <a:endParaRPr lang="es-ES" dirty="0"/>
          </a:p>
        </p:txBody>
      </p:sp>
      <p:pic>
        <p:nvPicPr>
          <p:cNvPr id="4" name="Marcador de contenido 3">
            <a:extLst>
              <a:ext uri="{FF2B5EF4-FFF2-40B4-BE49-F238E27FC236}">
                <a16:creationId xmlns:a16="http://schemas.microsoft.com/office/drawing/2014/main" id="{DD49EAFA-331A-4457-937B-EDBB6D7723D6}"/>
              </a:ext>
            </a:extLst>
          </p:cNvPr>
          <p:cNvPicPr>
            <a:picLocks noGrp="1" noChangeAspect="1"/>
          </p:cNvPicPr>
          <p:nvPr>
            <p:ph idx="1"/>
          </p:nvPr>
        </p:nvPicPr>
        <p:blipFill>
          <a:blip r:embed="rId2"/>
          <a:stretch>
            <a:fillRect/>
          </a:stretch>
        </p:blipFill>
        <p:spPr>
          <a:xfrm>
            <a:off x="3868738" y="1227276"/>
            <a:ext cx="7315200" cy="43939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7497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69E53E-90CA-486C-B0E6-0E98F4BFF042}"/>
              </a:ext>
            </a:extLst>
          </p:cNvPr>
          <p:cNvSpPr>
            <a:spLocks noGrp="1"/>
          </p:cNvSpPr>
          <p:nvPr>
            <p:ph type="title"/>
          </p:nvPr>
        </p:nvSpPr>
        <p:spPr>
          <a:xfrm>
            <a:off x="252919" y="1123837"/>
            <a:ext cx="3157546" cy="4601183"/>
          </a:xfrm>
        </p:spPr>
        <p:txBody>
          <a:bodyPr/>
          <a:lstStyle/>
          <a:p>
            <a:r>
              <a:rPr lang="es-ES" dirty="0"/>
              <a:t>Primer Sprint (Planteamiento de sprint)</a:t>
            </a:r>
          </a:p>
        </p:txBody>
      </p:sp>
      <p:graphicFrame>
        <p:nvGraphicFramePr>
          <p:cNvPr id="4" name="Marcador de contenido 3">
            <a:extLst>
              <a:ext uri="{FF2B5EF4-FFF2-40B4-BE49-F238E27FC236}">
                <a16:creationId xmlns:a16="http://schemas.microsoft.com/office/drawing/2014/main" id="{E0FFB0F1-BDF0-4F06-B7B4-9CAFE8DE0FE1}"/>
              </a:ext>
            </a:extLst>
          </p:cNvPr>
          <p:cNvGraphicFramePr>
            <a:graphicFrameLocks noGrp="1"/>
          </p:cNvGraphicFramePr>
          <p:nvPr>
            <p:ph idx="1"/>
            <p:extLst>
              <p:ext uri="{D42A27DB-BD31-4B8C-83A1-F6EECF244321}">
                <p14:modId xmlns:p14="http://schemas.microsoft.com/office/powerpoint/2010/main" val="4106374571"/>
              </p:ext>
            </p:extLst>
          </p:nvPr>
        </p:nvGraphicFramePr>
        <p:xfrm>
          <a:off x="4449683" y="862666"/>
          <a:ext cx="6153309" cy="5211336"/>
        </p:xfrm>
        <a:graphic>
          <a:graphicData uri="http://schemas.openxmlformats.org/drawingml/2006/table">
            <a:tbl>
              <a:tblPr firstRow="1" firstCol="1" bandRow="1">
                <a:tableStyleId>{5C22544A-7EE6-4342-B048-85BDC9FD1C3A}</a:tableStyleId>
              </a:tblPr>
              <a:tblGrid>
                <a:gridCol w="1801378">
                  <a:extLst>
                    <a:ext uri="{9D8B030D-6E8A-4147-A177-3AD203B41FA5}">
                      <a16:colId xmlns:a16="http://schemas.microsoft.com/office/drawing/2014/main" val="206903420"/>
                    </a:ext>
                  </a:extLst>
                </a:gridCol>
                <a:gridCol w="1269584">
                  <a:extLst>
                    <a:ext uri="{9D8B030D-6E8A-4147-A177-3AD203B41FA5}">
                      <a16:colId xmlns:a16="http://schemas.microsoft.com/office/drawing/2014/main" val="2082125522"/>
                    </a:ext>
                  </a:extLst>
                </a:gridCol>
                <a:gridCol w="918850">
                  <a:extLst>
                    <a:ext uri="{9D8B030D-6E8A-4147-A177-3AD203B41FA5}">
                      <a16:colId xmlns:a16="http://schemas.microsoft.com/office/drawing/2014/main" val="1279925015"/>
                    </a:ext>
                  </a:extLst>
                </a:gridCol>
                <a:gridCol w="623950">
                  <a:extLst>
                    <a:ext uri="{9D8B030D-6E8A-4147-A177-3AD203B41FA5}">
                      <a16:colId xmlns:a16="http://schemas.microsoft.com/office/drawing/2014/main" val="2189559855"/>
                    </a:ext>
                  </a:extLst>
                </a:gridCol>
                <a:gridCol w="538299">
                  <a:extLst>
                    <a:ext uri="{9D8B030D-6E8A-4147-A177-3AD203B41FA5}">
                      <a16:colId xmlns:a16="http://schemas.microsoft.com/office/drawing/2014/main" val="2709018953"/>
                    </a:ext>
                  </a:extLst>
                </a:gridCol>
                <a:gridCol w="1001248">
                  <a:extLst>
                    <a:ext uri="{9D8B030D-6E8A-4147-A177-3AD203B41FA5}">
                      <a16:colId xmlns:a16="http://schemas.microsoft.com/office/drawing/2014/main" val="1125419545"/>
                    </a:ext>
                  </a:extLst>
                </a:gridCol>
              </a:tblGrid>
              <a:tr h="404405">
                <a:tc>
                  <a:txBody>
                    <a:bodyPr/>
                    <a:lstStyle/>
                    <a:p>
                      <a:pPr algn="ctr">
                        <a:lnSpc>
                          <a:spcPct val="115000"/>
                        </a:lnSpc>
                        <a:spcAft>
                          <a:spcPts val="0"/>
                        </a:spcAft>
                      </a:pPr>
                      <a:r>
                        <a:rPr lang="es-MX" sz="1200">
                          <a:effectLst/>
                        </a:rPr>
                        <a:t>Nombre de la tarea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Responsable</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Fecha de inicio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Fecha final</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Días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Estado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659992973"/>
                  </a:ext>
                </a:extLst>
              </a:tr>
              <a:tr h="282282">
                <a:tc>
                  <a:txBody>
                    <a:bodyPr/>
                    <a:lstStyle/>
                    <a:p>
                      <a:pPr algn="l">
                        <a:lnSpc>
                          <a:spcPct val="115000"/>
                        </a:lnSpc>
                        <a:spcAft>
                          <a:spcPts val="0"/>
                        </a:spcAft>
                      </a:pPr>
                      <a:r>
                        <a:rPr lang="es-MX" sz="1200" dirty="0">
                          <a:effectLst/>
                        </a:rPr>
                        <a:t>Sprint 1</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Antonio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2/18/19</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2/25/19</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7</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Terminado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272058467"/>
                  </a:ext>
                </a:extLst>
              </a:tr>
              <a:tr h="282282">
                <a:tc>
                  <a:txBody>
                    <a:bodyPr/>
                    <a:lstStyle/>
                    <a:p>
                      <a:pPr algn="l">
                        <a:lnSpc>
                          <a:spcPct val="115000"/>
                        </a:lnSpc>
                        <a:spcAft>
                          <a:spcPts val="0"/>
                        </a:spcAft>
                      </a:pPr>
                      <a:r>
                        <a:rPr lang="es-MX" sz="900">
                          <a:effectLst/>
                        </a:rPr>
                        <a:t>Diseño del prototipo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2/24/19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6</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85164874"/>
                  </a:ext>
                </a:extLst>
              </a:tr>
              <a:tr h="317716">
                <a:tc>
                  <a:txBody>
                    <a:bodyPr/>
                    <a:lstStyle/>
                    <a:p>
                      <a:pPr algn="l">
                        <a:lnSpc>
                          <a:spcPct val="115000"/>
                        </a:lnSpc>
                        <a:spcAft>
                          <a:spcPts val="0"/>
                        </a:spcAft>
                      </a:pPr>
                      <a:r>
                        <a:rPr lang="es-MX" sz="900">
                          <a:effectLst/>
                        </a:rPr>
                        <a:t>Storyboards de la aplicación de escritorio.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2/22/19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526991779"/>
                  </a:ext>
                </a:extLst>
              </a:tr>
              <a:tr h="282282">
                <a:tc>
                  <a:txBody>
                    <a:bodyPr/>
                    <a:lstStyle/>
                    <a:p>
                      <a:pPr algn="l">
                        <a:lnSpc>
                          <a:spcPct val="115000"/>
                        </a:lnSpc>
                        <a:spcAft>
                          <a:spcPts val="0"/>
                        </a:spcAft>
                      </a:pPr>
                      <a:r>
                        <a:rPr lang="es-MX" sz="900">
                          <a:effectLst/>
                        </a:rPr>
                        <a:t>Diseño de la base de datos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052576011"/>
                  </a:ext>
                </a:extLst>
              </a:tr>
              <a:tr h="282282">
                <a:tc>
                  <a:txBody>
                    <a:bodyPr/>
                    <a:lstStyle/>
                    <a:p>
                      <a:pPr algn="l">
                        <a:lnSpc>
                          <a:spcPct val="115000"/>
                        </a:lnSpc>
                        <a:spcAft>
                          <a:spcPts val="0"/>
                        </a:spcAft>
                      </a:pPr>
                      <a:r>
                        <a:rPr lang="es-MX" sz="1200">
                          <a:effectLst/>
                        </a:rPr>
                        <a:t>Sprint 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3/5/19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7</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Sin empezar</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60394115"/>
                  </a:ext>
                </a:extLst>
              </a:tr>
              <a:tr h="317716">
                <a:tc>
                  <a:txBody>
                    <a:bodyPr/>
                    <a:lstStyle/>
                    <a:p>
                      <a:pPr algn="l">
                        <a:lnSpc>
                          <a:spcPct val="115000"/>
                        </a:lnSpc>
                        <a:spcAft>
                          <a:spcPts val="0"/>
                        </a:spcAft>
                      </a:pPr>
                      <a:r>
                        <a:rPr lang="es-MX" sz="900">
                          <a:effectLst/>
                        </a:rPr>
                        <a:t>Registrar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3/3/19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5</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marL="0" marR="0" lvl="0" indent="0" algn="ctr" defTabSz="914400" rtl="0" eaLnBrk="1" fontAlgn="auto" latinLnBrk="0" hangingPunct="1">
                        <a:lnSpc>
                          <a:spcPct val="115000"/>
                        </a:lnSpc>
                        <a:spcBef>
                          <a:spcPts val="0"/>
                        </a:spcBef>
                        <a:spcAft>
                          <a:spcPts val="0"/>
                        </a:spcAft>
                        <a:buClrTx/>
                        <a:buSzTx/>
                        <a:buFontTx/>
                        <a:buNone/>
                        <a:tabLst/>
                        <a:defRPr/>
                      </a:pPr>
                      <a:r>
                        <a:rPr lang="es-MX" sz="1000" dirty="0">
                          <a:effectLst/>
                        </a:rPr>
                        <a:t>Sin empezar</a:t>
                      </a:r>
                      <a:endParaRPr lang="es-ES" sz="800" dirty="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0"/>
                        </a:spcAft>
                      </a:pP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4135921769"/>
                  </a:ext>
                </a:extLst>
              </a:tr>
              <a:tr h="282282">
                <a:tc>
                  <a:txBody>
                    <a:bodyPr/>
                    <a:lstStyle/>
                    <a:p>
                      <a:pPr algn="l">
                        <a:lnSpc>
                          <a:spcPct val="115000"/>
                        </a:lnSpc>
                        <a:spcAft>
                          <a:spcPts val="0"/>
                        </a:spcAft>
                      </a:pPr>
                      <a:r>
                        <a:rPr lang="es-MX" sz="900">
                          <a:effectLst/>
                        </a:rPr>
                        <a:t>Mostrar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3/2/19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marL="0" marR="0" lvl="0" indent="0" algn="ctr" defTabSz="914400" rtl="0" eaLnBrk="1" fontAlgn="auto" latinLnBrk="0" hangingPunct="1">
                        <a:lnSpc>
                          <a:spcPct val="115000"/>
                        </a:lnSpc>
                        <a:spcBef>
                          <a:spcPts val="0"/>
                        </a:spcBef>
                        <a:spcAft>
                          <a:spcPts val="0"/>
                        </a:spcAft>
                        <a:buClrTx/>
                        <a:buSzTx/>
                        <a:buFontTx/>
                        <a:buNone/>
                        <a:tabLst/>
                        <a:defRPr/>
                      </a:pPr>
                      <a:r>
                        <a:rPr lang="es-MX" sz="1000" dirty="0">
                          <a:effectLst/>
                        </a:rPr>
                        <a:t>Sin empezar</a:t>
                      </a:r>
                      <a:endParaRPr lang="es-ES" sz="800" dirty="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0"/>
                        </a:spcAft>
                      </a:pP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229847824"/>
                  </a:ext>
                </a:extLst>
              </a:tr>
              <a:tr h="282282">
                <a:tc>
                  <a:txBody>
                    <a:bodyPr/>
                    <a:lstStyle/>
                    <a:p>
                      <a:pPr algn="l">
                        <a:lnSpc>
                          <a:spcPct val="115000"/>
                        </a:lnSpc>
                        <a:spcAft>
                          <a:spcPts val="0"/>
                        </a:spcAft>
                      </a:pPr>
                      <a:r>
                        <a:rPr lang="es-MX" sz="900">
                          <a:effectLst/>
                        </a:rPr>
                        <a:t>Crear la base de datos.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marL="0" marR="0" lvl="0" indent="0" algn="ctr" defTabSz="914400" rtl="0" eaLnBrk="1" fontAlgn="auto" latinLnBrk="0" hangingPunct="1">
                        <a:lnSpc>
                          <a:spcPct val="115000"/>
                        </a:lnSpc>
                        <a:spcBef>
                          <a:spcPts val="0"/>
                        </a:spcBef>
                        <a:spcAft>
                          <a:spcPts val="0"/>
                        </a:spcAft>
                        <a:buClrTx/>
                        <a:buSzTx/>
                        <a:buFontTx/>
                        <a:buNone/>
                        <a:tabLst/>
                        <a:defRPr/>
                      </a:pPr>
                      <a:r>
                        <a:rPr lang="es-MX" sz="1000" dirty="0">
                          <a:effectLst/>
                        </a:rPr>
                        <a:t>Sin empezar</a:t>
                      </a:r>
                      <a:endParaRPr lang="es-ES" sz="800" dirty="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0"/>
                        </a:spcAft>
                      </a:pP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943125768"/>
                  </a:ext>
                </a:extLst>
              </a:tr>
              <a:tr h="705542">
                <a:tc>
                  <a:txBody>
                    <a:bodyPr/>
                    <a:lstStyle/>
                    <a:p>
                      <a:pPr algn="l">
                        <a:lnSpc>
                          <a:spcPct val="115000"/>
                        </a:lnSpc>
                        <a:spcAft>
                          <a:spcPts val="0"/>
                        </a:spcAft>
                      </a:pPr>
                      <a:r>
                        <a:rPr lang="es-MX" sz="900">
                          <a:effectLst/>
                        </a:rPr>
                        <a:t>Mostrar prototipo final.</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Sin empezar</a:t>
                      </a:r>
                      <a:endParaRPr lang="es-ES" sz="8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14506511"/>
                  </a:ext>
                </a:extLst>
              </a:tr>
              <a:tr h="282282">
                <a:tc>
                  <a:txBody>
                    <a:bodyPr/>
                    <a:lstStyle/>
                    <a:p>
                      <a:pPr algn="l">
                        <a:lnSpc>
                          <a:spcPct val="115000"/>
                        </a:lnSpc>
                        <a:spcAft>
                          <a:spcPts val="0"/>
                        </a:spcAft>
                      </a:pPr>
                      <a:r>
                        <a:rPr lang="es-MX" sz="1200">
                          <a:effectLst/>
                        </a:rPr>
                        <a:t>Sprint 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3/13/19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7</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957581934"/>
                  </a:ext>
                </a:extLst>
              </a:tr>
              <a:tr h="282282">
                <a:tc>
                  <a:txBody>
                    <a:bodyPr/>
                    <a:lstStyle/>
                    <a:p>
                      <a:pPr algn="l">
                        <a:lnSpc>
                          <a:spcPct val="115000"/>
                        </a:lnSpc>
                        <a:spcAft>
                          <a:spcPts val="0"/>
                        </a:spcAft>
                      </a:pPr>
                      <a:r>
                        <a:rPr lang="es-MX" sz="900">
                          <a:effectLst/>
                        </a:rPr>
                        <a:t>Eliminar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3/9/19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060931347"/>
                  </a:ext>
                </a:extLst>
              </a:tr>
              <a:tr h="317716">
                <a:tc>
                  <a:txBody>
                    <a:bodyPr/>
                    <a:lstStyle/>
                    <a:p>
                      <a:pPr algn="l">
                        <a:lnSpc>
                          <a:spcPct val="115000"/>
                        </a:lnSpc>
                        <a:spcAft>
                          <a:spcPts val="0"/>
                        </a:spcAft>
                      </a:pPr>
                      <a:r>
                        <a:rPr lang="es-MX" sz="900">
                          <a:effectLst/>
                        </a:rPr>
                        <a:t>Modificar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3/10/19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450459254"/>
                  </a:ext>
                </a:extLst>
              </a:tr>
              <a:tr h="317716">
                <a:tc>
                  <a:txBody>
                    <a:bodyPr/>
                    <a:lstStyle/>
                    <a:p>
                      <a:pPr algn="l">
                        <a:lnSpc>
                          <a:spcPct val="115000"/>
                        </a:lnSpc>
                        <a:spcAft>
                          <a:spcPts val="0"/>
                        </a:spcAft>
                      </a:pPr>
                      <a:r>
                        <a:rPr lang="es-MX" sz="900">
                          <a:effectLst/>
                        </a:rPr>
                        <a:t>Realizar calculo correspondiente de comida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477338456"/>
                  </a:ext>
                </a:extLst>
              </a:tr>
              <a:tr h="482209">
                <a:tc>
                  <a:txBody>
                    <a:bodyPr/>
                    <a:lstStyle/>
                    <a:p>
                      <a:pPr algn="l">
                        <a:lnSpc>
                          <a:spcPct val="115000"/>
                        </a:lnSpc>
                        <a:spcAft>
                          <a:spcPts val="0"/>
                        </a:spcAft>
                      </a:pPr>
                      <a:r>
                        <a:rPr lang="es-MX" sz="900">
                          <a:effectLst/>
                        </a:rPr>
                        <a:t>Envía notificación para actualizar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5</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Sin empezar</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888407251"/>
                  </a:ext>
                </a:extLst>
              </a:tr>
            </a:tbl>
          </a:graphicData>
        </a:graphic>
      </p:graphicFrame>
      <p:sp>
        <p:nvSpPr>
          <p:cNvPr id="6" name="Abrir corchete 5">
            <a:extLst>
              <a:ext uri="{FF2B5EF4-FFF2-40B4-BE49-F238E27FC236}">
                <a16:creationId xmlns:a16="http://schemas.microsoft.com/office/drawing/2014/main" id="{5A2F1702-CC5F-426A-AF9C-A41A11132159}"/>
              </a:ext>
            </a:extLst>
          </p:cNvPr>
          <p:cNvSpPr/>
          <p:nvPr/>
        </p:nvSpPr>
        <p:spPr>
          <a:xfrm>
            <a:off x="4003589" y="1359243"/>
            <a:ext cx="255373" cy="1013254"/>
          </a:xfrm>
          <a:prstGeom prst="leftBracket">
            <a:avLst/>
          </a:prstGeom>
          <a:ln>
            <a:solidFill>
              <a:schemeClr val="accent5">
                <a:lumMod val="75000"/>
                <a:alpha val="50000"/>
              </a:schemeClr>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s-ES"/>
          </a:p>
        </p:txBody>
      </p:sp>
    </p:spTree>
    <p:extLst>
      <p:ext uri="{BB962C8B-B14F-4D97-AF65-F5344CB8AC3E}">
        <p14:creationId xmlns:p14="http://schemas.microsoft.com/office/powerpoint/2010/main" val="23185625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(Mostrar prototipo final)</a:t>
            </a:r>
            <a:endParaRPr lang="es-ES" sz="2800" dirty="0"/>
          </a:p>
        </p:txBody>
      </p:sp>
      <p:pic>
        <p:nvPicPr>
          <p:cNvPr id="4" name="Imagen 3">
            <a:extLst>
              <a:ext uri="{FF2B5EF4-FFF2-40B4-BE49-F238E27FC236}">
                <a16:creationId xmlns:a16="http://schemas.microsoft.com/office/drawing/2014/main" id="{D9F46C87-6983-46BB-B7E9-342BED11E7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4824" y="1007340"/>
            <a:ext cx="2738051" cy="48433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extLst>
              <a:ext uri="{FF2B5EF4-FFF2-40B4-BE49-F238E27FC236}">
                <a16:creationId xmlns:a16="http://schemas.microsoft.com/office/drawing/2014/main" id="{E46A5DAF-A23B-4C42-9ABA-3483920089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27299" y="1007340"/>
            <a:ext cx="3390324" cy="48433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084466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8403BE-C441-4E2C-BB8C-B78D451B98B1}"/>
              </a:ext>
            </a:extLst>
          </p:cNvPr>
          <p:cNvSpPr>
            <a:spLocks noGrp="1"/>
          </p:cNvSpPr>
          <p:nvPr>
            <p:ph type="title"/>
          </p:nvPr>
        </p:nvSpPr>
        <p:spPr/>
        <p:txBody>
          <a:bodyPr/>
          <a:lstStyle/>
          <a:p>
            <a:r>
              <a:rPr lang="es-MX" dirty="0"/>
              <a:t>Segundo Sprint (Mostrar prototipo final)</a:t>
            </a:r>
            <a:endParaRPr lang="es-ES" dirty="0"/>
          </a:p>
        </p:txBody>
      </p:sp>
      <p:pic>
        <p:nvPicPr>
          <p:cNvPr id="4" name="Marcador de contenido 3">
            <a:extLst>
              <a:ext uri="{FF2B5EF4-FFF2-40B4-BE49-F238E27FC236}">
                <a16:creationId xmlns:a16="http://schemas.microsoft.com/office/drawing/2014/main" id="{49503B2A-FD45-409B-9DDA-C1F2CAF1D2AA}"/>
              </a:ext>
            </a:extLst>
          </p:cNvPr>
          <p:cNvPicPr>
            <a:picLocks noGrp="1" noChangeAspect="1"/>
          </p:cNvPicPr>
          <p:nvPr>
            <p:ph idx="1"/>
          </p:nvPr>
        </p:nvPicPr>
        <p:blipFill>
          <a:blip r:embed="rId2"/>
          <a:stretch>
            <a:fillRect/>
          </a:stretch>
        </p:blipFill>
        <p:spPr>
          <a:xfrm>
            <a:off x="4673982" y="863600"/>
            <a:ext cx="5704711" cy="5121275"/>
          </a:xfrm>
          <a:prstGeom prst="rect">
            <a:avLst/>
          </a:prstGeom>
        </p:spPr>
      </p:pic>
    </p:spTree>
    <p:extLst>
      <p:ext uri="{BB962C8B-B14F-4D97-AF65-F5344CB8AC3E}">
        <p14:creationId xmlns:p14="http://schemas.microsoft.com/office/powerpoint/2010/main" val="10114615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684001-8045-49F1-B3AD-5AE441EA68F5}"/>
              </a:ext>
            </a:extLst>
          </p:cNvPr>
          <p:cNvSpPr>
            <a:spLocks noGrp="1"/>
          </p:cNvSpPr>
          <p:nvPr>
            <p:ph type="title"/>
          </p:nvPr>
        </p:nvSpPr>
        <p:spPr/>
        <p:txBody>
          <a:bodyPr/>
          <a:lstStyle/>
          <a:p>
            <a:r>
              <a:rPr lang="es-ES" dirty="0"/>
              <a:t>Fin temporal…</a:t>
            </a:r>
          </a:p>
        </p:txBody>
      </p:sp>
      <p:sp>
        <p:nvSpPr>
          <p:cNvPr id="6" name="Marcador de contenido 5">
            <a:extLst>
              <a:ext uri="{FF2B5EF4-FFF2-40B4-BE49-F238E27FC236}">
                <a16:creationId xmlns:a16="http://schemas.microsoft.com/office/drawing/2014/main" id="{A2B1F567-927B-4049-884A-8B35BB919F42}"/>
              </a:ext>
            </a:extLst>
          </p:cNvPr>
          <p:cNvSpPr>
            <a:spLocks noGrp="1"/>
          </p:cNvSpPr>
          <p:nvPr>
            <p:ph idx="1"/>
          </p:nvPr>
        </p:nvSpPr>
        <p:spPr/>
        <p:txBody>
          <a:bodyPr/>
          <a:lstStyle/>
          <a:p>
            <a:endParaRPr lang="es-ES"/>
          </a:p>
        </p:txBody>
      </p:sp>
    </p:spTree>
    <p:extLst>
      <p:ext uri="{BB962C8B-B14F-4D97-AF65-F5344CB8AC3E}">
        <p14:creationId xmlns:p14="http://schemas.microsoft.com/office/powerpoint/2010/main" val="3597957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Problemática</a:t>
            </a:r>
          </a:p>
        </p:txBody>
      </p:sp>
      <p:sp>
        <p:nvSpPr>
          <p:cNvPr id="3" name="Marcador de contenido 2"/>
          <p:cNvSpPr>
            <a:spLocks noGrp="1"/>
          </p:cNvSpPr>
          <p:nvPr>
            <p:ph idx="1"/>
          </p:nvPr>
        </p:nvSpPr>
        <p:spPr/>
        <p:txBody>
          <a:bodyPr>
            <a:normAutofit/>
          </a:bodyPr>
          <a:lstStyle/>
          <a:p>
            <a:pPr marL="0" indent="0" algn="just">
              <a:buNone/>
            </a:pPr>
            <a:r>
              <a:rPr lang="es-MX" sz="2400" dirty="0"/>
              <a:t>En la actualidad las mascotas son parte fundamental en la vida de las personas, tanto, que consideran a sus mascotas como parte de su familia, lamentablemente las personas no pueden cuidar de una mascota como se debe por falta de tiempo o por su profesión, hay casos en que las familias salen de vacaciones y los dueños dejan a su mascota solos o son encargados a una persona ajena lo que ocasiona desconfianza a los dueños</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051539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Solución </a:t>
            </a:r>
          </a:p>
        </p:txBody>
      </p:sp>
      <p:sp>
        <p:nvSpPr>
          <p:cNvPr id="3" name="Marcador de contenido 2"/>
          <p:cNvSpPr>
            <a:spLocks noGrp="1"/>
          </p:cNvSpPr>
          <p:nvPr>
            <p:ph idx="1"/>
          </p:nvPr>
        </p:nvSpPr>
        <p:spPr>
          <a:xfrm>
            <a:off x="3869268" y="864108"/>
            <a:ext cx="7315200" cy="5120640"/>
          </a:xfrm>
        </p:spPr>
        <p:txBody>
          <a:bodyPr/>
          <a:lstStyle/>
          <a:p>
            <a:pPr marL="0" indent="0" algn="just">
              <a:buNone/>
            </a:pPr>
            <a:r>
              <a:rPr lang="es-MX" sz="2400" dirty="0"/>
              <a:t>Por estos motivos se ha decidido crear un dispensador de alimento para la mascota en el cual llene el plato de comida del animal de forma automática con información precargada y además definir la información sobre el tipo de mascota a la que va dirigido. La definición del tipo de mascota y los tiempos en los que se debe dispensar el alimento serán guardados por el usuario mediante una aplicación de escritorio, cabe mencionar que esto solo se realizara una sola vez por el usuario. </a:t>
            </a:r>
          </a:p>
          <a:p>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48379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sz="3200" dirty="0"/>
              <a:t>Requerimientos</a:t>
            </a:r>
          </a:p>
        </p:txBody>
      </p:sp>
      <p:sp>
        <p:nvSpPr>
          <p:cNvPr id="3" name="Marcador de contenido 2"/>
          <p:cNvSpPr>
            <a:spLocks noGrp="1"/>
          </p:cNvSpPr>
          <p:nvPr>
            <p:ph idx="1"/>
          </p:nvPr>
        </p:nvSpPr>
        <p:spPr/>
        <p:txBody>
          <a:bodyPr>
            <a:normAutofit fontScale="92500" lnSpcReduction="20000"/>
          </a:bodyPr>
          <a:lstStyle/>
          <a:p>
            <a:pPr lvl="0"/>
            <a:r>
              <a:rPr lang="es-MX" dirty="0"/>
              <a:t>Registrar mascota.</a:t>
            </a:r>
          </a:p>
          <a:p>
            <a:pPr lvl="0"/>
            <a:r>
              <a:rPr lang="es-MX" dirty="0"/>
              <a:t>Modificar datos de la mascota.</a:t>
            </a:r>
          </a:p>
          <a:p>
            <a:pPr lvl="0"/>
            <a:r>
              <a:rPr lang="es-MX" dirty="0"/>
              <a:t>Eliminar datos de la mascota.</a:t>
            </a:r>
          </a:p>
          <a:p>
            <a:pPr lvl="0"/>
            <a:r>
              <a:rPr lang="es-MX" dirty="0"/>
              <a:t>Mostrar datos de la mascota.</a:t>
            </a:r>
          </a:p>
          <a:p>
            <a:pPr lvl="0"/>
            <a:r>
              <a:rPr lang="es-MX" dirty="0"/>
              <a:t>Mostrar información precargada a seleccionar.</a:t>
            </a:r>
          </a:p>
          <a:p>
            <a:pPr lvl="0"/>
            <a:r>
              <a:rPr lang="es-MX" dirty="0"/>
              <a:t>Seleccionar datos sobre la mascota.</a:t>
            </a:r>
          </a:p>
          <a:p>
            <a:pPr lvl="0"/>
            <a:r>
              <a:rPr lang="es-MX" dirty="0"/>
              <a:t>Envía datos al dispositivo.</a:t>
            </a:r>
          </a:p>
          <a:p>
            <a:pPr lvl="0"/>
            <a:r>
              <a:rPr lang="es-MX" dirty="0"/>
              <a:t>Envía notificación para actualizar datos de la mascota.</a:t>
            </a:r>
          </a:p>
          <a:p>
            <a:pPr lvl="0"/>
            <a:r>
              <a:rPr lang="es-MX" dirty="0"/>
              <a:t>Envía notificación de aviso cuando haya poca cantidad de alimento.</a:t>
            </a:r>
          </a:p>
          <a:p>
            <a:pPr lvl="0"/>
            <a:r>
              <a:rPr lang="es-MX" dirty="0"/>
              <a:t> Dispensar la cantidad de alimento a soltar.</a:t>
            </a:r>
          </a:p>
          <a:p>
            <a:pPr lvl="0"/>
            <a:r>
              <a:rPr lang="es-MX" dirty="0"/>
              <a:t>Llenar el plato de comida de la mascota.</a:t>
            </a:r>
          </a:p>
          <a:p>
            <a:pPr lvl="0"/>
            <a:r>
              <a:rPr lang="es-MX" dirty="0"/>
              <a:t>Abrir puerta del alimento.</a:t>
            </a:r>
          </a:p>
          <a:p>
            <a:pPr lvl="0"/>
            <a:r>
              <a:rPr lang="es-MX" dirty="0"/>
              <a:t>Cerrar puerta del alimento.</a:t>
            </a:r>
          </a:p>
          <a:p>
            <a:pPr lvl="0"/>
            <a:r>
              <a:rPr lang="es-MX" dirty="0"/>
              <a:t>Detectar insuficiencia de alimento del dispensador.</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94884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Presupuesto estimado.</a:t>
            </a: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1385785176"/>
              </p:ext>
            </p:extLst>
          </p:nvPr>
        </p:nvGraphicFramePr>
        <p:xfrm>
          <a:off x="3949700" y="993083"/>
          <a:ext cx="6911975" cy="4862690"/>
        </p:xfrm>
        <a:graphic>
          <a:graphicData uri="http://schemas.openxmlformats.org/drawingml/2006/table">
            <a:tbl>
              <a:tblPr firstRow="1" firstCol="1" bandRow="1">
                <a:tableStyleId>{5C22544A-7EE6-4342-B048-85BDC9FD1C3A}</a:tableStyleId>
              </a:tblPr>
              <a:tblGrid>
                <a:gridCol w="1759943">
                  <a:extLst>
                    <a:ext uri="{9D8B030D-6E8A-4147-A177-3AD203B41FA5}">
                      <a16:colId xmlns:a16="http://schemas.microsoft.com/office/drawing/2014/main" val="20000"/>
                    </a:ext>
                  </a:extLst>
                </a:gridCol>
                <a:gridCol w="3724360">
                  <a:extLst>
                    <a:ext uri="{9D8B030D-6E8A-4147-A177-3AD203B41FA5}">
                      <a16:colId xmlns:a16="http://schemas.microsoft.com/office/drawing/2014/main" val="20001"/>
                    </a:ext>
                  </a:extLst>
                </a:gridCol>
                <a:gridCol w="1427672">
                  <a:extLst>
                    <a:ext uri="{9D8B030D-6E8A-4147-A177-3AD203B41FA5}">
                      <a16:colId xmlns:a16="http://schemas.microsoft.com/office/drawing/2014/main" val="20002"/>
                    </a:ext>
                  </a:extLst>
                </a:gridCol>
              </a:tblGrid>
              <a:tr h="302460">
                <a:tc>
                  <a:txBody>
                    <a:bodyPr/>
                    <a:lstStyle/>
                    <a:p>
                      <a:pPr algn="ctr">
                        <a:lnSpc>
                          <a:spcPct val="107000"/>
                        </a:lnSpc>
                        <a:spcAft>
                          <a:spcPts val="600"/>
                        </a:spcAft>
                      </a:pPr>
                      <a:r>
                        <a:rPr lang="es-MX" sz="1200">
                          <a:effectLst/>
                        </a:rPr>
                        <a:t>Tipo de Recurso</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Descripcion</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Precio</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0"/>
                  </a:ext>
                </a:extLst>
              </a:tr>
              <a:tr h="2334204">
                <a:tc>
                  <a:txBody>
                    <a:bodyPr/>
                    <a:lstStyle/>
                    <a:p>
                      <a:pPr algn="ctr">
                        <a:lnSpc>
                          <a:spcPct val="107000"/>
                        </a:lnSpc>
                        <a:spcAft>
                          <a:spcPts val="600"/>
                        </a:spcAft>
                      </a:pPr>
                      <a:r>
                        <a:rPr lang="es-MX" sz="1200">
                          <a:effectLst/>
                        </a:rPr>
                        <a:t>Electronica</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Arduino uno, Arduino nano, servo Power Pro SG90, resistencias (personalizadas), interruptor, relevador (personalizado), leds, capacitores(personalizado), fuente de poder, bocina 8 ohms, modulo SIM, Modulo sd, cable telefonico, placa fenolica, cautin, pasta para soldar, base para cautin, soldadura.</a:t>
                      </a:r>
                    </a:p>
                    <a:p>
                      <a:pPr algn="ctr">
                        <a:lnSpc>
                          <a:spcPct val="107000"/>
                        </a:lnSpc>
                        <a:spcAft>
                          <a:spcPts val="600"/>
                        </a:spcAft>
                      </a:pPr>
                      <a:r>
                        <a:rPr lang="es-MX" sz="1200">
                          <a:effectLst/>
                        </a:rPr>
                        <a:t>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$586.00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1"/>
                  </a:ext>
                </a:extLst>
              </a:tr>
              <a:tr h="934535">
                <a:tc>
                  <a:txBody>
                    <a:bodyPr/>
                    <a:lstStyle/>
                    <a:p>
                      <a:pPr algn="ctr">
                        <a:lnSpc>
                          <a:spcPct val="107000"/>
                        </a:lnSpc>
                        <a:spcAft>
                          <a:spcPts val="600"/>
                        </a:spcAft>
                      </a:pPr>
                      <a:r>
                        <a:rPr lang="es-MX" sz="1200">
                          <a:effectLst/>
                        </a:rPr>
                        <a:t>Textil</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 </a:t>
                      </a:r>
                    </a:p>
                    <a:p>
                      <a:pPr algn="ctr">
                        <a:lnSpc>
                          <a:spcPct val="107000"/>
                        </a:lnSpc>
                        <a:spcAft>
                          <a:spcPts val="600"/>
                        </a:spcAft>
                      </a:pPr>
                      <a:r>
                        <a:rPr lang="es-MX" sz="1200">
                          <a:effectLst/>
                        </a:rPr>
                        <a:t>Silicon, acrilico blanco, pintura vinci, acrilico azul, cutter, esmalte en aerosol.</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$190.00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2"/>
                  </a:ext>
                </a:extLst>
              </a:tr>
              <a:tr h="934535">
                <a:tc>
                  <a:txBody>
                    <a:bodyPr/>
                    <a:lstStyle/>
                    <a:p>
                      <a:pPr algn="ctr">
                        <a:lnSpc>
                          <a:spcPct val="107000"/>
                        </a:lnSpc>
                        <a:spcAft>
                          <a:spcPts val="600"/>
                        </a:spcAft>
                      </a:pPr>
                      <a:r>
                        <a:rPr lang="es-MX" sz="1200">
                          <a:effectLst/>
                        </a:rPr>
                        <a:t>Pruebas y consumos.</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 </a:t>
                      </a:r>
                    </a:p>
                    <a:p>
                      <a:pPr algn="ctr">
                        <a:lnSpc>
                          <a:spcPct val="107000"/>
                        </a:lnSpc>
                        <a:spcAft>
                          <a:spcPts val="600"/>
                        </a:spcAft>
                      </a:pPr>
                      <a:r>
                        <a:rPr lang="es-MX" sz="1200">
                          <a:effectLst/>
                        </a:rPr>
                        <a:t>Dispensador de comida, croqueta (personalziada),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$100.00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3"/>
                  </a:ext>
                </a:extLst>
              </a:tr>
              <a:tr h="356956">
                <a:tc>
                  <a:txBody>
                    <a:bodyPr/>
                    <a:lstStyle/>
                    <a:p>
                      <a:pPr algn="ctr">
                        <a:lnSpc>
                          <a:spcPct val="107000"/>
                        </a:lnSpc>
                        <a:spcAft>
                          <a:spcPts val="600"/>
                        </a:spcAft>
                      </a:pPr>
                      <a:r>
                        <a:rPr lang="es-MX" sz="1200">
                          <a:effectLst/>
                        </a:rPr>
                        <a:t>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Total: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$876.00</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4"/>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92653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Primer Sprint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7" name="Marcador de contenido 6"/>
          <p:cNvPicPr>
            <a:picLocks noGrp="1" noChangeAspect="1"/>
          </p:cNvPicPr>
          <p:nvPr>
            <p:ph idx="1"/>
          </p:nvPr>
        </p:nvPicPr>
        <p:blipFill>
          <a:blip r:embed="rId3"/>
          <a:stretch>
            <a:fillRect/>
          </a:stretch>
        </p:blipFill>
        <p:spPr>
          <a:xfrm>
            <a:off x="4747687" y="887411"/>
            <a:ext cx="5439301" cy="4837609"/>
          </a:xfrm>
          <a:prstGeom prst="rect">
            <a:avLst/>
          </a:prstGeom>
        </p:spPr>
      </p:pic>
    </p:spTree>
    <p:extLst>
      <p:ext uri="{BB962C8B-B14F-4D97-AF65-F5344CB8AC3E}">
        <p14:creationId xmlns:p14="http://schemas.microsoft.com/office/powerpoint/2010/main" val="4130889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Primer Sprint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965700" y="991108"/>
            <a:ext cx="4979988" cy="4733912"/>
          </a:xfrm>
          <a:prstGeom prst="rect">
            <a:avLst/>
          </a:prstGeom>
        </p:spPr>
      </p:pic>
    </p:spTree>
    <p:extLst>
      <p:ext uri="{BB962C8B-B14F-4D97-AF65-F5344CB8AC3E}">
        <p14:creationId xmlns:p14="http://schemas.microsoft.com/office/powerpoint/2010/main" val="417094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Primer Sprint </a:t>
            </a:r>
            <a:br>
              <a:rPr lang="es-MX" dirty="0"/>
            </a:br>
            <a:r>
              <a:rPr lang="es-MX" sz="2400" dirty="0"/>
              <a:t>(</a:t>
            </a:r>
            <a:r>
              <a:rPr lang="es-MX" sz="2400" dirty="0" err="1"/>
              <a:t>Storyboards</a:t>
            </a:r>
            <a:r>
              <a:rPr lang="es-MX" sz="2400" dirty="0"/>
              <a:t> de la aplicación de escritorio.)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584701" y="769936"/>
            <a:ext cx="5340350" cy="5084763"/>
          </a:xfrm>
          <a:prstGeom prst="rect">
            <a:avLst/>
          </a:prstGeom>
        </p:spPr>
      </p:pic>
    </p:spTree>
    <p:extLst>
      <p:ext uri="{BB962C8B-B14F-4D97-AF65-F5344CB8AC3E}">
        <p14:creationId xmlns:p14="http://schemas.microsoft.com/office/powerpoint/2010/main" val="2214492545"/>
      </p:ext>
    </p:extLst>
  </p:cSld>
  <p:clrMapOvr>
    <a:masterClrMapping/>
  </p:clrMapOvr>
</p:sld>
</file>

<file path=ppt/theme/theme1.xml><?xml version="1.0" encoding="utf-8"?>
<a:theme xmlns:a="http://schemas.openxmlformats.org/drawingml/2006/main" name="Marc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TM03457475[[fn=Marco]]</Template>
  <TotalTime>309</TotalTime>
  <Words>954</Words>
  <Application>Microsoft Office PowerPoint</Application>
  <PresentationFormat>Panorámica</PresentationFormat>
  <Paragraphs>296</Paragraphs>
  <Slides>22</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22</vt:i4>
      </vt:variant>
    </vt:vector>
  </HeadingPairs>
  <TitlesOfParts>
    <vt:vector size="28" baseType="lpstr">
      <vt:lpstr>Arial</vt:lpstr>
      <vt:lpstr>Century Gothic</vt:lpstr>
      <vt:lpstr>Corbel</vt:lpstr>
      <vt:lpstr>Tw Cen MT</vt:lpstr>
      <vt:lpstr>Wingdings 2</vt:lpstr>
      <vt:lpstr>Marco</vt:lpstr>
      <vt:lpstr>PET SITTING</vt:lpstr>
      <vt:lpstr>Primer Sprint (Planteamiento de sprint)</vt:lpstr>
      <vt:lpstr>Problemática</vt:lpstr>
      <vt:lpstr>Solución </vt:lpstr>
      <vt:lpstr>Requerimientos</vt:lpstr>
      <vt:lpstr>Presupuesto estimado.</vt:lpstr>
      <vt:lpstr>Primer Sprint  (Storyboards de la aplicación de escritorio.) </vt:lpstr>
      <vt:lpstr>Primer Sprint  (Storyboards de la aplicación de escritorio.) </vt:lpstr>
      <vt:lpstr>Primer Sprint  (Storyboards de la aplicación de escritorio.) </vt:lpstr>
      <vt:lpstr>Primer Sprint (Diseño del prototipo)</vt:lpstr>
      <vt:lpstr>Primer Sprint (Diseño de la BD)</vt:lpstr>
      <vt:lpstr>Segundo Sprint</vt:lpstr>
      <vt:lpstr>Segundo Sprint (Planteamiento de sprint)</vt:lpstr>
      <vt:lpstr>Segundo Sprint (Creación de BD)</vt:lpstr>
      <vt:lpstr>Segundo Sprint (Iniciar sesión)</vt:lpstr>
      <vt:lpstr>Segundo Sprint (Registro de usuario)</vt:lpstr>
      <vt:lpstr>Segundo Sprint (Registro de mascota)</vt:lpstr>
      <vt:lpstr>Segundo Sprint (Mostrar datos de la mascota)</vt:lpstr>
      <vt:lpstr>Segundo Sprint (Mostrar datos de la mascota)</vt:lpstr>
      <vt:lpstr>Segundo Sprint (Mostrar prototipo final)</vt:lpstr>
      <vt:lpstr>Segundo Sprint (Mostrar prototipo final)</vt:lpstr>
      <vt:lpstr>Fin temporal…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SITTING</dc:title>
  <dc:creator>Windows User</dc:creator>
  <cp:lastModifiedBy>Antonio Alonso</cp:lastModifiedBy>
  <cp:revision>12</cp:revision>
  <dcterms:created xsi:type="dcterms:W3CDTF">2019-02-24T14:35:20Z</dcterms:created>
  <dcterms:modified xsi:type="dcterms:W3CDTF">2019-03-25T16:43:07Z</dcterms:modified>
</cp:coreProperties>
</file>

<file path=docProps/thumbnail.jpeg>
</file>